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57" r:id="rId2"/>
    <p:sldId id="269" r:id="rId3"/>
    <p:sldId id="295" r:id="rId4"/>
    <p:sldId id="350" r:id="rId5"/>
    <p:sldId id="281" r:id="rId6"/>
    <p:sldId id="275" r:id="rId7"/>
    <p:sldId id="347" r:id="rId8"/>
    <p:sldId id="340" r:id="rId9"/>
    <p:sldId id="356" r:id="rId10"/>
    <p:sldId id="348" r:id="rId11"/>
    <p:sldId id="344" r:id="rId12"/>
    <p:sldId id="354" r:id="rId13"/>
    <p:sldId id="349" r:id="rId14"/>
    <p:sldId id="280" r:id="rId15"/>
    <p:sldId id="282" r:id="rId16"/>
    <p:sldId id="355" r:id="rId1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pa Pombo" initials="PP" lastIdx="1" clrIdx="0">
    <p:extLst>
      <p:ext uri="{19B8F6BF-5375-455C-9EA6-DF929625EA0E}">
        <p15:presenceInfo xmlns:p15="http://schemas.microsoft.com/office/powerpoint/2012/main" userId="d4f86a606518de4f" providerId="Windows Live"/>
      </p:ext>
    </p:extLst>
  </p:cmAuthor>
  <p:cmAuthor id="2" name="intel8.1UEFI" initials="i" lastIdx="1" clrIdx="1">
    <p:extLst>
      <p:ext uri="{19B8F6BF-5375-455C-9EA6-DF929625EA0E}">
        <p15:presenceInfo xmlns:p15="http://schemas.microsoft.com/office/powerpoint/2012/main" userId="intel8.1UEF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87046"/>
    <a:srgbClr val="F77D47"/>
    <a:srgbClr val="FF0066"/>
    <a:srgbClr val="E743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353" autoAdjust="0"/>
  </p:normalViewPr>
  <p:slideViewPr>
    <p:cSldViewPr>
      <p:cViewPr varScale="1">
        <p:scale>
          <a:sx n="83" d="100"/>
          <a:sy n="83" d="100"/>
        </p:scale>
        <p:origin x="118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D31710-40A9-4CF4-9D62-9E84730AA0E0}" type="datetimeFigureOut">
              <a:rPr lang="es-CO" smtClean="0"/>
              <a:t>19/06/2020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4C14C-A2DF-4475-A176-5E530B5746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95876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F3CBD-A722-4C7E-B8CE-04D272D13830}" type="datetimeFigureOut">
              <a:rPr lang="es-MX" smtClean="0"/>
              <a:pPr/>
              <a:t>19/06/2020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2D91A-B521-452C-86CA-AED4605D28F5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98128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F3CBD-A722-4C7E-B8CE-04D272D13830}" type="datetimeFigureOut">
              <a:rPr lang="es-MX" smtClean="0"/>
              <a:pPr/>
              <a:t>19/06/2020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2D91A-B521-452C-86CA-AED4605D28F5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47437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F3CBD-A722-4C7E-B8CE-04D272D13830}" type="datetimeFigureOut">
              <a:rPr lang="es-MX" smtClean="0"/>
              <a:pPr/>
              <a:t>19/06/2020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2D91A-B521-452C-86CA-AED4605D28F5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5486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F3CBD-A722-4C7E-B8CE-04D272D13830}" type="datetimeFigureOut">
              <a:rPr lang="es-MX" smtClean="0"/>
              <a:pPr/>
              <a:t>19/06/2020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2D91A-B521-452C-86CA-AED4605D28F5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58459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F3CBD-A722-4C7E-B8CE-04D272D13830}" type="datetimeFigureOut">
              <a:rPr lang="es-MX" smtClean="0"/>
              <a:pPr/>
              <a:t>19/06/2020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2D91A-B521-452C-86CA-AED4605D28F5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55100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F3CBD-A722-4C7E-B8CE-04D272D13830}" type="datetimeFigureOut">
              <a:rPr lang="es-MX" smtClean="0"/>
              <a:pPr/>
              <a:t>19/06/2020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2D91A-B521-452C-86CA-AED4605D28F5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19958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F3CBD-A722-4C7E-B8CE-04D272D13830}" type="datetimeFigureOut">
              <a:rPr lang="es-MX" smtClean="0"/>
              <a:pPr/>
              <a:t>19/06/2020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2D91A-B521-452C-86CA-AED4605D28F5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63627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F3CBD-A722-4C7E-B8CE-04D272D13830}" type="datetimeFigureOut">
              <a:rPr lang="es-MX" smtClean="0"/>
              <a:pPr/>
              <a:t>19/06/2020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2D91A-B521-452C-86CA-AED4605D28F5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7990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F3CBD-A722-4C7E-B8CE-04D272D13830}" type="datetimeFigureOut">
              <a:rPr lang="es-MX" smtClean="0"/>
              <a:pPr/>
              <a:t>19/06/2020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2D91A-B521-452C-86CA-AED4605D28F5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54837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F3CBD-A722-4C7E-B8CE-04D272D13830}" type="datetimeFigureOut">
              <a:rPr lang="es-MX" smtClean="0"/>
              <a:pPr/>
              <a:t>19/06/2020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2D91A-B521-452C-86CA-AED4605D28F5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0814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F3CBD-A722-4C7E-B8CE-04D272D13830}" type="datetimeFigureOut">
              <a:rPr lang="es-MX" smtClean="0"/>
              <a:pPr/>
              <a:t>19/06/2020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2D91A-B521-452C-86CA-AED4605D28F5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01533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F3CBD-A722-4C7E-B8CE-04D272D13830}" type="datetimeFigureOut">
              <a:rPr lang="es-MX" smtClean="0"/>
              <a:pPr/>
              <a:t>19/06/2020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2D91A-B521-452C-86CA-AED4605D28F5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379942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E4A809D5-3600-46D4-A466-67F2349A54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3 Rectángulo"/>
          <p:cNvSpPr/>
          <p:nvPr/>
        </p:nvSpPr>
        <p:spPr>
          <a:xfrm>
            <a:off x="595229" y="2518532"/>
            <a:ext cx="4320480" cy="2664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CO" sz="4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Masculinidades otras.. </a:t>
            </a:r>
            <a:r>
              <a:rPr lang="es-CO" sz="40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¿</a:t>
            </a:r>
            <a:r>
              <a:rPr lang="es-CO" sz="4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Cuáles son las alternativas?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CO" sz="4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Propuestas desde la Escuela</a:t>
            </a:r>
            <a:endParaRPr lang="en-US" sz="4000" b="1" i="1" kern="12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4000" b="1" i="1" kern="12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  <a:highlight>
                <a:srgbClr val="FF0066"/>
              </a:highlight>
              <a:latin typeface="Algerian" panose="04020705040A02060702" pitchFamily="82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000" b="1" i="1" kern="12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  <a:latin typeface="Algerian" panose="04020705040A02060702" pitchFamily="82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000" b="1" i="1" kern="12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  <a:latin typeface="Algerian" panose="04020705040A02060702" pitchFamily="82" charset="0"/>
            </a:endParaRPr>
          </a:p>
        </p:txBody>
      </p:sp>
      <p:pic>
        <p:nvPicPr>
          <p:cNvPr id="7" name="Imagen 6" descr="Imagen que contiene dibujo&#10;&#10;Descripción generada automáticamente">
            <a:extLst>
              <a:ext uri="{FF2B5EF4-FFF2-40B4-BE49-F238E27FC236}">
                <a16:creationId xmlns="" xmlns:a16="http://schemas.microsoft.com/office/drawing/2014/main" id="{1E367EC0-E4CC-4BC0-A5B8-9E8563608D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0" r="5389" b="38370"/>
          <a:stretch/>
        </p:blipFill>
        <p:spPr>
          <a:xfrm>
            <a:off x="698969" y="6237312"/>
            <a:ext cx="3221521" cy="44964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08423AE9-DE8C-4B33-BD67-D5EA6B0F1E39}"/>
              </a:ext>
            </a:extLst>
          </p:cNvPr>
          <p:cNvSpPr txBox="1"/>
          <p:nvPr/>
        </p:nvSpPr>
        <p:spPr>
          <a:xfrm>
            <a:off x="6602425" y="0"/>
            <a:ext cx="25415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solidFill>
                  <a:schemeClr val="bg1"/>
                </a:solidFill>
              </a:rPr>
              <a:t>AMBIENTAR CON CANCIÓN YO QUIERO UN HOMBRE DE VERDAD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671" y="2952984"/>
            <a:ext cx="2269921" cy="89769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22" y="445056"/>
            <a:ext cx="2590534" cy="124369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07"/>
          <a:stretch/>
        </p:blipFill>
        <p:spPr>
          <a:xfrm>
            <a:off x="6604000" y="0"/>
            <a:ext cx="2540000" cy="295479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29"/>
          <a:stretch/>
        </p:blipFill>
        <p:spPr>
          <a:xfrm>
            <a:off x="6602425" y="3850680"/>
            <a:ext cx="2540000" cy="300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540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1EB0FAE5-1A77-421E-9F2A-87C68E197D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9288" t="21987" r="44487" b="24788"/>
          <a:stretch/>
        </p:blipFill>
        <p:spPr>
          <a:xfrm>
            <a:off x="22880" y="0"/>
            <a:ext cx="7573456" cy="5157192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xmlns="" id="{46615481-7D68-4824-9F5A-5489D58B7E46}"/>
              </a:ext>
            </a:extLst>
          </p:cNvPr>
          <p:cNvSpPr/>
          <p:nvPr/>
        </p:nvSpPr>
        <p:spPr>
          <a:xfrm>
            <a:off x="395536" y="5517232"/>
            <a:ext cx="1458985" cy="1061927"/>
          </a:xfrm>
          <a:prstGeom prst="roundRect">
            <a:avLst/>
          </a:prstGeom>
          <a:solidFill>
            <a:srgbClr val="FF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CON LOS AMIGOS</a:t>
            </a:r>
          </a:p>
          <a:p>
            <a:pPr algn="ctr"/>
            <a:endParaRPr lang="es-CO" dirty="0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xmlns="" id="{A59675D7-4B04-430A-A9B5-782B72C4DA6C}"/>
              </a:ext>
            </a:extLst>
          </p:cNvPr>
          <p:cNvSpPr/>
          <p:nvPr/>
        </p:nvSpPr>
        <p:spPr>
          <a:xfrm>
            <a:off x="2267162" y="5517232"/>
            <a:ext cx="1458985" cy="1061927"/>
          </a:xfrm>
          <a:prstGeom prst="roundRect">
            <a:avLst/>
          </a:prstGeom>
          <a:solidFill>
            <a:srgbClr val="FF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CON LA FAMILIA</a:t>
            </a:r>
          </a:p>
          <a:p>
            <a:pPr algn="ctr"/>
            <a:endParaRPr lang="es-CO" dirty="0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xmlns="" id="{52DE0DFB-DB07-4262-B770-DFAA0D2EFDAE}"/>
              </a:ext>
            </a:extLst>
          </p:cNvPr>
          <p:cNvSpPr/>
          <p:nvPr/>
        </p:nvSpPr>
        <p:spPr>
          <a:xfrm>
            <a:off x="4138788" y="5527396"/>
            <a:ext cx="1729356" cy="1061927"/>
          </a:xfrm>
          <a:prstGeom prst="roundRect">
            <a:avLst/>
          </a:prstGeom>
          <a:solidFill>
            <a:srgbClr val="FF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EN LOS CHATS DE HOMBRES</a:t>
            </a:r>
          </a:p>
          <a:p>
            <a:pPr algn="ctr"/>
            <a:endParaRPr lang="es-CO" dirty="0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xmlns="" id="{D92558B7-6017-450B-9836-4A55C1F97AE9}"/>
              </a:ext>
            </a:extLst>
          </p:cNvPr>
          <p:cNvSpPr/>
          <p:nvPr/>
        </p:nvSpPr>
        <p:spPr>
          <a:xfrm>
            <a:off x="6280785" y="5517231"/>
            <a:ext cx="1603583" cy="1061927"/>
          </a:xfrm>
          <a:prstGeom prst="roundRect">
            <a:avLst/>
          </a:prstGeom>
          <a:solidFill>
            <a:srgbClr val="FF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EN EL TRABAJO</a:t>
            </a:r>
          </a:p>
          <a:p>
            <a:pPr algn="ctr"/>
            <a:endParaRPr lang="es-CO" dirty="0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xmlns="" id="{98AED9D0-8149-40F7-A422-FB8AFF639820}"/>
              </a:ext>
            </a:extLst>
          </p:cNvPr>
          <p:cNvSpPr/>
          <p:nvPr/>
        </p:nvSpPr>
        <p:spPr>
          <a:xfrm>
            <a:off x="7812360" y="476672"/>
            <a:ext cx="1236752" cy="4536504"/>
          </a:xfrm>
          <a:prstGeom prst="roundRect">
            <a:avLst/>
          </a:prstGeom>
          <a:solidFill>
            <a:srgbClr val="FF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spc="300" dirty="0">
                <a:solidFill>
                  <a:srgbClr val="FFFFFF"/>
                </a:solidFill>
                <a:latin typeface="+mj-lt"/>
              </a:rPr>
              <a:t>CON</a:t>
            </a:r>
          </a:p>
          <a:p>
            <a:pPr algn="ctr"/>
            <a:r>
              <a:rPr lang="es-CO" sz="2000" b="1" spc="300" dirty="0">
                <a:solidFill>
                  <a:srgbClr val="FFFFFF"/>
                </a:solidFill>
                <a:latin typeface="+mj-lt"/>
              </a:rPr>
              <a:t>MIS</a:t>
            </a:r>
          </a:p>
          <a:p>
            <a:pPr algn="ctr"/>
            <a:r>
              <a:rPr lang="es-CO" sz="2000" b="1" spc="300" dirty="0">
                <a:solidFill>
                  <a:srgbClr val="FFFFFF"/>
                </a:solidFill>
                <a:latin typeface="+mj-lt"/>
              </a:rPr>
              <a:t>P</a:t>
            </a:r>
          </a:p>
          <a:p>
            <a:pPr algn="ctr"/>
            <a:r>
              <a:rPr lang="es-CO" sz="2000" b="1" spc="300" dirty="0">
                <a:solidFill>
                  <a:srgbClr val="FFFFFF"/>
                </a:solidFill>
                <a:latin typeface="+mj-lt"/>
              </a:rPr>
              <a:t>R</a:t>
            </a:r>
          </a:p>
          <a:p>
            <a:pPr algn="ctr"/>
            <a:r>
              <a:rPr lang="es-CO" sz="2000" b="1" spc="300" dirty="0">
                <a:solidFill>
                  <a:srgbClr val="FFFFFF"/>
                </a:solidFill>
                <a:latin typeface="+mj-lt"/>
              </a:rPr>
              <a:t>I</a:t>
            </a:r>
          </a:p>
          <a:p>
            <a:pPr algn="ctr"/>
            <a:r>
              <a:rPr lang="es-CO" sz="2000" b="1" spc="300" dirty="0">
                <a:solidFill>
                  <a:srgbClr val="FFFFFF"/>
                </a:solidFill>
                <a:latin typeface="+mj-lt"/>
              </a:rPr>
              <a:t>V</a:t>
            </a:r>
          </a:p>
          <a:p>
            <a:pPr algn="ctr"/>
            <a:r>
              <a:rPr lang="es-CO" sz="2000" b="1" spc="300" dirty="0">
                <a:solidFill>
                  <a:srgbClr val="FFFFFF"/>
                </a:solidFill>
                <a:latin typeface="+mj-lt"/>
              </a:rPr>
              <a:t>I</a:t>
            </a:r>
          </a:p>
          <a:p>
            <a:pPr algn="ctr"/>
            <a:r>
              <a:rPr lang="es-CO" sz="2000" b="1" spc="300" dirty="0">
                <a:solidFill>
                  <a:srgbClr val="FFFFFF"/>
                </a:solidFill>
                <a:latin typeface="+mj-lt"/>
              </a:rPr>
              <a:t>L</a:t>
            </a:r>
          </a:p>
          <a:p>
            <a:pPr algn="ctr"/>
            <a:r>
              <a:rPr lang="es-CO" sz="2000" b="1" spc="300" dirty="0">
                <a:solidFill>
                  <a:srgbClr val="FFFFFF"/>
                </a:solidFill>
                <a:latin typeface="+mj-lt"/>
              </a:rPr>
              <a:t>E</a:t>
            </a:r>
          </a:p>
          <a:p>
            <a:pPr algn="ctr"/>
            <a:r>
              <a:rPr lang="es-CO" sz="2000" b="1" spc="300" dirty="0">
                <a:solidFill>
                  <a:srgbClr val="FFFFFF"/>
                </a:solidFill>
                <a:latin typeface="+mj-lt"/>
              </a:rPr>
              <a:t>G</a:t>
            </a:r>
          </a:p>
          <a:p>
            <a:pPr algn="ctr"/>
            <a:r>
              <a:rPr lang="es-CO" sz="2000" b="1" spc="300" dirty="0">
                <a:solidFill>
                  <a:srgbClr val="FFFFFF"/>
                </a:solidFill>
                <a:latin typeface="+mj-lt"/>
              </a:rPr>
              <a:t>I</a:t>
            </a:r>
          </a:p>
          <a:p>
            <a:pPr algn="ctr"/>
            <a:r>
              <a:rPr lang="es-CO" sz="2000" b="1" spc="300" dirty="0">
                <a:solidFill>
                  <a:srgbClr val="FFFFFF"/>
                </a:solidFill>
                <a:latin typeface="+mj-lt"/>
              </a:rPr>
              <a:t>O</a:t>
            </a:r>
          </a:p>
          <a:p>
            <a:pPr algn="ctr"/>
            <a:r>
              <a:rPr lang="es-CO" sz="2000" b="1" spc="300" dirty="0">
                <a:solidFill>
                  <a:srgbClr val="FFFFFF"/>
                </a:solidFill>
                <a:latin typeface="+mj-lt"/>
              </a:rPr>
              <a:t>S</a:t>
            </a:r>
          </a:p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76450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hombre, foto, frente, parado&#10;&#10;Descripción generada automáticamente">
            <a:extLst>
              <a:ext uri="{FF2B5EF4-FFF2-40B4-BE49-F238E27FC236}">
                <a16:creationId xmlns:a16="http://schemas.microsoft.com/office/drawing/2014/main" xmlns="" id="{6F285B10-A950-4798-BC05-A5F5D4A91E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1" r="14749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37D9C000-F69F-415F-B5BB-4B8C2023E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88" y="4365104"/>
            <a:ext cx="1695722" cy="1734723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799598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A0E4E09-FC02-4ADC-951A-3FFA90B6FE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857250"/>
            <a:ext cx="9143771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32C88423-B6FD-4E08-8B51-C432E589F6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38" b="24803"/>
          <a:stretch/>
        </p:blipFill>
        <p:spPr>
          <a:xfrm>
            <a:off x="2751380" y="-22050"/>
            <a:ext cx="6413844" cy="6848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4F266AD-725B-4A9D-B448-4C000F95CB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94"/>
          <a:stretch/>
        </p:blipFill>
        <p:spPr>
          <a:xfrm flipH="1">
            <a:off x="-1" y="-181"/>
            <a:ext cx="9143771" cy="684816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BC9C6FA-BDB1-42CF-9623-B477FF142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1168"/>
            <a:ext cx="3491880" cy="657495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lnSpc>
                <a:spcPct val="90000"/>
              </a:lnSpc>
            </a:pPr>
            <a:r>
              <a:rPr lang="es-CO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s-CO" sz="2400" b="1" kern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 “hombre JUSTO Y </a:t>
            </a:r>
            <a:r>
              <a:rPr lang="es-CO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EQUITATIVO</a:t>
            </a:r>
            <a:r>
              <a:rPr lang="es-CO" sz="2400" b="1" kern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es-CO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está llamado a demostrar con hechos en su vida cotidiana, pública y privada, que considera a las mujeres como individuos con derechos, con agencia, con voz propia, y de ninguna manera, ser cómplice de las violencias en contra de ellas. Como la deconstrucción no es un estado acabado, sino un proceso continuo e inacabable, también debe poder reconocer sus propias contradicciones. </a:t>
            </a:r>
            <a:endParaRPr lang="es-CO" sz="2400" b="1" kern="1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585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>
            <a:extLst>
              <a:ext uri="{FF2B5EF4-FFF2-40B4-BE49-F238E27FC236}">
                <a16:creationId xmlns:a16="http://schemas.microsoft.com/office/drawing/2014/main" xmlns="" id="{57845966-6EFC-468A-9CC7-BAB4B95854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75554383-98AF-4A47-BB65-705FAAA4BE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ADAD1991-FFD1-4E94-ABAB-7560D33008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55410" y="-3970"/>
            <a:ext cx="7748362" cy="6874811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5" name="Imagen 4" descr="Imagen que contiene texto&#10;&#10;Descripción generada automáticamente">
            <a:extLst>
              <a:ext uri="{FF2B5EF4-FFF2-40B4-BE49-F238E27FC236}">
                <a16:creationId xmlns:a16="http://schemas.microsoft.com/office/drawing/2014/main" xmlns="" id="{EC05CC18-A2D1-4AA7-94BF-649615ED91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712" y="404664"/>
            <a:ext cx="5386571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xmlns="" id="{9775A9A9-1ED2-4920-9F0D-8D452FB2048A}"/>
              </a:ext>
            </a:extLst>
          </p:cNvPr>
          <p:cNvSpPr/>
          <p:nvPr/>
        </p:nvSpPr>
        <p:spPr>
          <a:xfrm>
            <a:off x="1925702" y="5517232"/>
            <a:ext cx="5292589" cy="1340768"/>
          </a:xfrm>
          <a:prstGeom prst="roundRect">
            <a:avLst/>
          </a:prstGeom>
          <a:solidFill>
            <a:srgbClr val="FF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  <a:p>
            <a:pPr algn="ctr"/>
            <a:r>
              <a:rPr lang="es-CO" sz="2400" b="1" spc="300" dirty="0" smtClean="0">
                <a:solidFill>
                  <a:schemeClr val="bg1"/>
                </a:solidFill>
                <a:latin typeface="+mj-lt"/>
              </a:rPr>
              <a:t>NINGUNA DE LAS DOS, SON </a:t>
            </a:r>
            <a:r>
              <a:rPr lang="es-CO" sz="2400" b="1" spc="300" dirty="0">
                <a:solidFill>
                  <a:schemeClr val="bg1"/>
                </a:solidFill>
                <a:latin typeface="+mj-lt"/>
              </a:rPr>
              <a:t>EXCLUYENTES PERO LA MÁS URGENTE ES LA PRIMERA OPCIÓN</a:t>
            </a:r>
          </a:p>
          <a:p>
            <a:pPr algn="ctr"/>
            <a:endParaRPr lang="es-CO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74248149-0F5C-4B07-8933-186900AF13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72" y="2348880"/>
            <a:ext cx="1956986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924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6831"/>
            <a:ext cx="8229600" cy="778098"/>
          </a:xfrm>
          <a:solidFill>
            <a:srgbClr val="FF0066"/>
          </a:solidFill>
        </p:spPr>
        <p:txBody>
          <a:bodyPr>
            <a:normAutofit/>
          </a:bodyPr>
          <a:lstStyle/>
          <a:p>
            <a:r>
              <a:rPr lang="es-MX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Conclusiones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970426" y="1052736"/>
            <a:ext cx="3917606" cy="560521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Estas ideologías –la represión de emociones, el uso de la fuerza, la hipersexualidad, la homofobia, la proveeduría económica y la exclusión de los hombres de las actividades del cuidado- están estrechamente relacionadas y son profundamente estructurantes de la identidad </a:t>
            </a: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masculina PATRIARCAL, </a:t>
            </a: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refuerzan mutuamente y producen rígidas ideas en las representaciones que hacen las mujeres de los hombres y los hombres sobre sí mismos y sobre otros hombres. </a:t>
            </a: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NECESARIO TRANFORMARLAS .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es-MX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EDBD1D44-5F99-4BEF-9AFA-80C06FBAA0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t="9680"/>
          <a:stretch/>
        </p:blipFill>
        <p:spPr>
          <a:xfrm>
            <a:off x="184084" y="1018974"/>
            <a:ext cx="4769194" cy="5605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77919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367240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importante tener en cuenta que para romper con los estereotipos masculinos, también son relevantes la mirada y las expectativas femeninas en relación al tipo ideal de hombre que se ha construido y que de alguna manera reafirman el machismo. En este caso ese ideal masculino de muchas mujeres, se mantiene ligado al machismo reproduciendo expectativas y reacciones ambivalentes frente a los posibles cambios de los hombres hacia masculinidades menos enraizadas en el poder, la autoridad y la violencia. Es decir puede ser un factor que dificulte el cambio masculino. 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763B0BA7-F2B7-427C-965B-82176C07C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892" y="3646953"/>
            <a:ext cx="6516216" cy="3193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75920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0CDD6BBF-AFDA-41E5-A327-1EEA19FD53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74" r="27147" b="1"/>
          <a:stretch/>
        </p:blipFill>
        <p:spPr>
          <a:xfrm>
            <a:off x="18316" y="102920"/>
            <a:ext cx="4495285" cy="6741368"/>
          </a:xfrm>
          <a:custGeom>
            <a:avLst/>
            <a:gdLst>
              <a:gd name="connsiteX0" fmla="*/ 0 w 6649908"/>
              <a:gd name="connsiteY0" fmla="*/ 0 h 6856413"/>
              <a:gd name="connsiteX1" fmla="*/ 6559859 w 6649908"/>
              <a:gd name="connsiteY1" fmla="*/ 0 h 6856413"/>
              <a:gd name="connsiteX2" fmla="*/ 6572145 w 6649908"/>
              <a:gd name="connsiteY2" fmla="*/ 79394 h 6856413"/>
              <a:gd name="connsiteX3" fmla="*/ 6528796 w 6649908"/>
              <a:gd name="connsiteY3" fmla="*/ 6624522 h 6856413"/>
              <a:gd name="connsiteX4" fmla="*/ 6564680 w 6649908"/>
              <a:gd name="connsiteY4" fmla="*/ 6856413 h 6856413"/>
              <a:gd name="connsiteX5" fmla="*/ 0 w 6649908"/>
              <a:gd name="connsiteY5" fmla="*/ 6856413 h 685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  <a:ln>
            <a:noFill/>
          </a:ln>
          <a:effectLst>
            <a:softEdge rad="112500"/>
          </a:effectLst>
        </p:spPr>
      </p:pic>
      <p:sp>
        <p:nvSpPr>
          <p:cNvPr id="3" name="CuadroTexto 2"/>
          <p:cNvSpPr txBox="1"/>
          <p:nvPr/>
        </p:nvSpPr>
        <p:spPr>
          <a:xfrm>
            <a:off x="5364088" y="2968128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5400" dirty="0" smtClean="0"/>
              <a:t>GRACIAS</a:t>
            </a:r>
            <a:endParaRPr lang="es-CO" sz="5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724429"/>
            <a:ext cx="2590534" cy="124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759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7436" y="734176"/>
            <a:ext cx="3773333" cy="1944216"/>
          </a:xfrm>
          <a:solidFill>
            <a:srgbClr val="FF0066"/>
          </a:solidFill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MX" sz="2700" dirty="0">
                <a:latin typeface="Algerian" panose="04020705040A02060702" pitchFamily="82" charset="0"/>
              </a:rPr>
              <a:t>Por qué </a:t>
            </a:r>
            <a:r>
              <a:rPr lang="es-MX" sz="2700" dirty="0" smtClean="0">
                <a:latin typeface="Algerian" panose="04020705040A02060702" pitchFamily="82" charset="0"/>
              </a:rPr>
              <a:t>ES importante REPENSAR LA masculinidad HEGEMÓNICA?</a:t>
            </a:r>
            <a:endParaRPr lang="es-MX" sz="2700" dirty="0">
              <a:latin typeface="Algerian" panose="04020705040A02060702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16016" y="620688"/>
            <a:ext cx="4248472" cy="518457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Por que es generadora de violencias  de todo tipo, en todos los ámbitos y contra todos los seres. </a:t>
            </a:r>
            <a:endParaRPr lang="es-MX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es-MX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que es clave para transformaciones sociales profundas </a:t>
            </a:r>
          </a:p>
          <a:p>
            <a:pPr marL="0" indent="0" algn="just">
              <a:buNone/>
            </a:pPr>
            <a:endParaRPr lang="es-MX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Por que no hace vidas armoniosas o felices para nadie. Ni para las mujeres ni para todos los hombres.</a:t>
            </a:r>
            <a:endParaRPr lang="es-MX" sz="2400" dirty="0"/>
          </a:p>
        </p:txBody>
      </p:sp>
      <p:pic>
        <p:nvPicPr>
          <p:cNvPr id="6" name="Picture 2" descr="Resultado de imagen para estudios masculinidades">
            <a:extLst>
              <a:ext uri="{FF2B5EF4-FFF2-40B4-BE49-F238E27FC236}">
                <a16:creationId xmlns:a16="http://schemas.microsoft.com/office/drawing/2014/main" xmlns="" id="{FE7E0E1F-A15A-4B7C-8AD3-41726E54A7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0560"/>
          <a:stretch/>
        </p:blipFill>
        <p:spPr bwMode="auto">
          <a:xfrm>
            <a:off x="607436" y="3079545"/>
            <a:ext cx="3799601" cy="255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913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63C7B881-2955-4D54-86A2-0BC6ABEF3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6017" y="0"/>
            <a:ext cx="338437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ángulo: esquinas diagonales redondeadas 3">
            <a:extLst>
              <a:ext uri="{FF2B5EF4-FFF2-40B4-BE49-F238E27FC236}">
                <a16:creationId xmlns:a16="http://schemas.microsoft.com/office/drawing/2014/main" xmlns="" id="{2F80D06B-2927-417A-BB09-91BEF4CC8170}"/>
              </a:ext>
            </a:extLst>
          </p:cNvPr>
          <p:cNvSpPr/>
          <p:nvPr/>
        </p:nvSpPr>
        <p:spPr>
          <a:xfrm>
            <a:off x="-1" y="0"/>
            <a:ext cx="3350561" cy="5491392"/>
          </a:xfrm>
          <a:prstGeom prst="round2DiagRect">
            <a:avLst>
              <a:gd name="adj1" fmla="val 16667"/>
              <a:gd name="adj2" fmla="val 33820"/>
            </a:avLst>
          </a:prstGeom>
          <a:solidFill>
            <a:srgbClr val="FF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  <a:t>EL </a:t>
            </a:r>
            <a:r>
              <a:rPr lang="es-CO" sz="16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  <a:t>SUJETO MASCULINO COMO REFERENTE DE </a:t>
            </a:r>
            <a:r>
              <a:rPr lang="es-CO" sz="16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  <a:t>“NORMALIDAD” HA SIDO:</a:t>
            </a:r>
            <a:endParaRPr lang="es-CO" sz="16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lephant" panose="02020904090505020303" pitchFamily="18" charset="0"/>
            </a:endParaRPr>
          </a:p>
          <a:p>
            <a:pPr algn="ctr"/>
            <a:r>
              <a:rPr lang="es-CO" sz="16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  <a:t>BLANCO - EUROPEO</a:t>
            </a:r>
          </a:p>
          <a:p>
            <a:pPr algn="ctr"/>
            <a:r>
              <a:rPr lang="es-CO" sz="16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  <a:t>BURGUÉS</a:t>
            </a:r>
          </a:p>
          <a:p>
            <a:pPr algn="ctr"/>
            <a:r>
              <a:rPr lang="es-CO" sz="16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  <a:t>CIS HETEROSEXUAL</a:t>
            </a:r>
            <a:endParaRPr lang="es-CO" sz="16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lephant" panose="02020904090505020303" pitchFamily="18" charset="0"/>
            </a:endParaRPr>
          </a:p>
          <a:p>
            <a:pPr algn="ctr"/>
            <a:r>
              <a:rPr lang="es-CO" sz="16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  <a:t>CON UN “ESTANDAR” DE </a:t>
            </a:r>
            <a:r>
              <a:rPr lang="es-CO" sz="16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  <a:t>LO BELLO</a:t>
            </a:r>
            <a:endParaRPr lang="es-CO" sz="16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lephant" panose="02020904090505020303" pitchFamily="18" charset="0"/>
            </a:endParaRPr>
          </a:p>
          <a:p>
            <a:pPr algn="ctr"/>
            <a:r>
              <a:rPr lang="es-CO" sz="16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  <a:t>CULTO</a:t>
            </a:r>
          </a:p>
          <a:p>
            <a:pPr algn="ctr"/>
            <a:r>
              <a:rPr lang="es-CO" sz="16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  <a:t>PODEROSO Y</a:t>
            </a:r>
            <a:endParaRPr lang="es-CO" sz="16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lephant" panose="02020904090505020303" pitchFamily="18" charset="0"/>
            </a:endParaRPr>
          </a:p>
          <a:p>
            <a:pPr algn="ctr"/>
            <a:r>
              <a:rPr lang="es-CO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  <a:t>RACIONAL</a:t>
            </a:r>
          </a:p>
        </p:txBody>
      </p:sp>
      <p:sp>
        <p:nvSpPr>
          <p:cNvPr id="5" name="Rectángulo: esquinas diagonales redondeadas 4">
            <a:extLst>
              <a:ext uri="{FF2B5EF4-FFF2-40B4-BE49-F238E27FC236}">
                <a16:creationId xmlns:a16="http://schemas.microsoft.com/office/drawing/2014/main" xmlns="" id="{37BC9A85-3997-4E9E-BA9E-C8A5072C75F5}"/>
              </a:ext>
            </a:extLst>
          </p:cNvPr>
          <p:cNvSpPr/>
          <p:nvPr/>
        </p:nvSpPr>
        <p:spPr>
          <a:xfrm>
            <a:off x="6084168" y="2204864"/>
            <a:ext cx="3059832" cy="4619350"/>
          </a:xfrm>
          <a:prstGeom prst="round2Diag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  <a:t>ES NECESARIO CAMBIAR ESTE REFERENTE</a:t>
            </a:r>
          </a:p>
          <a:p>
            <a:pPr algn="ctr"/>
            <a:r>
              <a:rPr lang="es-CO" sz="16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  <a:t>TAMBIEN EN R</a:t>
            </a:r>
            <a:r>
              <a:rPr lang="es-CO" sz="16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  <a:t>ELACIÓN </a:t>
            </a:r>
            <a:r>
              <a:rPr lang="es-CO" sz="16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  <a:t>CON OTRAS LUCHAS </a:t>
            </a:r>
            <a:r>
              <a:rPr lang="es-CO" sz="16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  <a:t>COMO LAS ETNICAS, LAS DE LAS DIVERSIDADES </a:t>
            </a:r>
            <a:r>
              <a:rPr lang="es-CO" sz="16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  <a:t>SEXUALES Y DE GÉNERO, </a:t>
            </a:r>
            <a:r>
              <a:rPr lang="es-CO" sz="16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  <a:t>LOS SECTORES EMPOBRECIDOSY MOVIMIENTOS </a:t>
            </a:r>
            <a:r>
              <a:rPr lang="es-CO" sz="12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  <a:t>ANTIMILITARISTAS</a:t>
            </a:r>
            <a:r>
              <a:rPr lang="es-CO" sz="16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  <a:t> </a:t>
            </a:r>
            <a:endParaRPr lang="es-CO" sz="16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lephant" panose="0202090409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783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texto&#10;&#10;Descripción generada automáticamente">
            <a:extLst>
              <a:ext uri="{FF2B5EF4-FFF2-40B4-BE49-F238E27FC236}">
                <a16:creationId xmlns:a16="http://schemas.microsoft.com/office/drawing/2014/main" xmlns="" id="{215876A1-EE08-4CFD-A224-9354230BA1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120" b="17282"/>
          <a:stretch/>
        </p:blipFill>
        <p:spPr>
          <a:xfrm>
            <a:off x="233772" y="593682"/>
            <a:ext cx="8676456" cy="5670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039AF849-43A5-4CBA-BA01-E6F54A1172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3507" y="5949617"/>
            <a:ext cx="1956986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91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98F34766-3F0D-4F73-A10B-2D07559C47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818" b="9091"/>
          <a:stretch/>
        </p:blipFill>
        <p:spPr>
          <a:xfrm>
            <a:off x="4564" y="10"/>
            <a:ext cx="9143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6C7B4A1-154A-4DF0-AC46-F88D75A2E0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52663" y="321176"/>
            <a:ext cx="5398329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5581" y="1052736"/>
            <a:ext cx="4965379" cy="484203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masculinidad no es una sola, monolítica y atemporal. </a:t>
            </a:r>
            <a:r>
              <a:rPr lang="es-MX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una construcción móvil y por lo tanto, es importante decir que no todos los hombres que reprimen sus emociones son necesariamente violentos, no todos los que creen que deben tener más sexo, odian a los homosexuales, no todos los hombres que han sufrido violencia en sus hogares la reproducen en su vida adulta; en todo caso sí los predispone a presentar algunas de estas conductas. La vigencia de la masculinidad hegemónica, se evidencia más como un ideal, </a:t>
            </a:r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un mandato social y cultural, como un arquetipo que </a:t>
            </a:r>
            <a:r>
              <a:rPr lang="es-MX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es humanamente realizable y por eso mismo genera tantas tensiones, conflictos y riesgos para los hombres y las mujeres socializados en ella. </a:t>
            </a:r>
          </a:p>
          <a:p>
            <a:pPr>
              <a:lnSpc>
                <a:spcPct val="90000"/>
              </a:lnSpc>
            </a:pPr>
            <a:endPara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es-MX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8202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xmlns="" id="{F3BF5B42-0DEB-4C14-ACB5-1AAF5C90FC01}"/>
              </a:ext>
            </a:extLst>
          </p:cNvPr>
          <p:cNvSpPr txBox="1">
            <a:spLocks/>
          </p:cNvSpPr>
          <p:nvPr/>
        </p:nvSpPr>
        <p:spPr>
          <a:xfrm>
            <a:off x="1763688" y="1268760"/>
            <a:ext cx="5560140" cy="44644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66"/>
                </a:highlight>
                <a:latin typeface="+mn-lt"/>
              </a:rPr>
              <a:t>Una vez iniciado el proceso de cuestionamiento y deconstrucción de la masculinidad hegemónica, se entiende que todo lo que antes se vivi</a:t>
            </a:r>
            <a:r>
              <a:rPr lang="es-CO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66"/>
                </a:highlight>
                <a:latin typeface="+mn-lt"/>
              </a:rPr>
              <a:t>ó </a:t>
            </a:r>
            <a:r>
              <a:rPr lang="es-CO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66"/>
                </a:highlight>
                <a:latin typeface="+mn-lt"/>
              </a:rPr>
              <a:t>como privilegio, funciona como una cárcel y oprime a los mismos hombres y por tanto debe ser abandonado.</a:t>
            </a:r>
            <a:endParaRPr lang="es-CO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0066"/>
              </a:highligh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4576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256BD63-C856-4A52-8C5B-DF4635C78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773" y="4762450"/>
            <a:ext cx="8625815" cy="2304256"/>
          </a:xfrm>
        </p:spPr>
        <p:txBody>
          <a:bodyPr>
            <a:noAutofit/>
          </a:bodyPr>
          <a:lstStyle/>
          <a:p>
            <a:r>
              <a:rPr lang="es-CO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66"/>
                </a:highlight>
              </a:rPr>
              <a:t>El lugar de los hombres </a:t>
            </a:r>
            <a:r>
              <a:rPr lang="es-CO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66"/>
                </a:highlight>
              </a:rPr>
              <a:t>está </a:t>
            </a:r>
            <a:r>
              <a:rPr lang="es-CO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66"/>
                </a:highlight>
              </a:rPr>
              <a:t>en la lucha contra las violencias de género machistas, racistas, sexistas, clasistas, homofóbicas, </a:t>
            </a:r>
            <a:r>
              <a:rPr lang="es-CO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66"/>
                </a:highlight>
              </a:rPr>
              <a:t>transfóbicas</a:t>
            </a:r>
            <a:r>
              <a:rPr lang="es-CO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66"/>
                </a:highlight>
              </a:rPr>
              <a:t>…</a:t>
            </a:r>
            <a:endParaRPr lang="es-CO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0066"/>
              </a:highlight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63C22856-A4C3-4F60-8825-8A1C7E810F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b="7134"/>
          <a:stretch/>
        </p:blipFill>
        <p:spPr>
          <a:xfrm>
            <a:off x="4184265" y="1196752"/>
            <a:ext cx="4892226" cy="3672408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0503DA33-EA7C-4949-92CC-0A89B587463D}"/>
              </a:ext>
            </a:extLst>
          </p:cNvPr>
          <p:cNvSpPr/>
          <p:nvPr/>
        </p:nvSpPr>
        <p:spPr>
          <a:xfrm>
            <a:off x="172276" y="98062"/>
            <a:ext cx="890421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66"/>
                </a:highlight>
                <a:latin typeface="+mj-lt"/>
              </a:rPr>
              <a:t>Nos preguntamos…  ¿ES POSIBLE UNA DECONSTRUCCIÓN?  </a:t>
            </a:r>
            <a:r>
              <a:rPr lang="es-C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66"/>
                </a:highlight>
                <a:latin typeface="+mj-lt"/>
              </a:rPr>
              <a:t>¿QUE TIPO DE HOMBRE QUIERO SER? </a:t>
            </a:r>
            <a:r>
              <a:rPr lang="es-CO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66"/>
                </a:highlight>
                <a:latin typeface="Algerian" panose="04020705040A02060702" pitchFamily="82" charset="0"/>
              </a:rPr>
              <a:t/>
            </a:r>
            <a:br>
              <a:rPr lang="es-CO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66"/>
                </a:highlight>
                <a:latin typeface="Algerian" panose="04020705040A02060702" pitchFamily="82" charset="0"/>
              </a:rPr>
            </a:br>
            <a:endParaRPr lang="es-CO" sz="1400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553B2851-D5EF-47F4-9987-09FF7A753B75}"/>
              </a:ext>
            </a:extLst>
          </p:cNvPr>
          <p:cNvSpPr/>
          <p:nvPr/>
        </p:nvSpPr>
        <p:spPr>
          <a:xfrm rot="257929">
            <a:off x="6664760" y="1665924"/>
            <a:ext cx="26192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000" b="1" spc="3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¿ALIADOS FEMINISTAS?</a:t>
            </a:r>
            <a:br>
              <a:rPr lang="es-CO" sz="2000" b="1" spc="3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endParaRPr lang="es-CO" sz="2000" b="1" spc="3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0" name="Flecha: hacia abajo 9">
            <a:extLst>
              <a:ext uri="{FF2B5EF4-FFF2-40B4-BE49-F238E27FC236}">
                <a16:creationId xmlns:a16="http://schemas.microsoft.com/office/drawing/2014/main" xmlns="" id="{A2CA3E68-824F-426E-8B25-0A52F772936C}"/>
              </a:ext>
            </a:extLst>
          </p:cNvPr>
          <p:cNvSpPr/>
          <p:nvPr/>
        </p:nvSpPr>
        <p:spPr>
          <a:xfrm>
            <a:off x="827584" y="2173755"/>
            <a:ext cx="658388" cy="802898"/>
          </a:xfrm>
          <a:prstGeom prst="downArrow">
            <a:avLst/>
          </a:prstGeom>
          <a:solidFill>
            <a:srgbClr val="E743D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1" name="Flecha: hacia abajo 10">
            <a:extLst>
              <a:ext uri="{FF2B5EF4-FFF2-40B4-BE49-F238E27FC236}">
                <a16:creationId xmlns:a16="http://schemas.microsoft.com/office/drawing/2014/main" xmlns="" id="{54C5E4A0-ECCB-4AD8-A10B-AA9B1FC67658}"/>
              </a:ext>
            </a:extLst>
          </p:cNvPr>
          <p:cNvSpPr/>
          <p:nvPr/>
        </p:nvSpPr>
        <p:spPr>
          <a:xfrm>
            <a:off x="821753" y="3717405"/>
            <a:ext cx="658388" cy="802898"/>
          </a:xfrm>
          <a:prstGeom prst="downArrow">
            <a:avLst/>
          </a:prstGeom>
          <a:solidFill>
            <a:srgbClr val="E743D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11010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70770BD-4A6D-4B68-BB7B-83ADACC4D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746" y="260648"/>
            <a:ext cx="8856984" cy="47525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</a:t>
            </a: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importante, para los hombres hoy sin duda: </a:t>
            </a:r>
          </a:p>
          <a:p>
            <a:pPr marL="457200" indent="-457200" algn="just">
              <a:buAutoNum type="arabicPeriod"/>
            </a:pP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Poder tener apertura a escuchar todas estas observaciones con atención</a:t>
            </a:r>
          </a:p>
          <a:p>
            <a:pPr marL="457200" indent="-457200" algn="just">
              <a:buAutoNum type="arabicPeriod"/>
            </a:pP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Comprender que las mujeres no merecen y no se resignan </a:t>
            </a:r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ser el segundo sexo ni a ser ciudadanas de </a:t>
            </a: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segunda. </a:t>
            </a:r>
          </a:p>
          <a:p>
            <a:pPr marL="457200" indent="-457200" algn="just">
              <a:buAutoNum type="arabicPeriod"/>
            </a:pP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Estar </a:t>
            </a:r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dispuestos honestamente a </a:t>
            </a: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compartir</a:t>
            </a:r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practicando la democracia en lo </a:t>
            </a: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cotidiano. (</a:t>
            </a:r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Simón Rodríguez, 1999). </a:t>
            </a:r>
            <a:endParaRPr lang="es-MX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buAutoNum type="arabicPeriod"/>
            </a:pP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Estar dispuestos a </a:t>
            </a: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votar las leyes </a:t>
            </a:r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</a:t>
            </a: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reclamar los presupuestos</a:t>
            </a:r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 portavoces reclamando equidad, per sobre todo ser  </a:t>
            </a:r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igualitarios con todas las consecuencias que esto implica?</a:t>
            </a:r>
            <a:endParaRPr lang="es-CO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47DC9C9A-5EBB-4A7A-9E43-B780F522A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7076" y="4659240"/>
            <a:ext cx="2056598" cy="219875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4D33AF15-5F82-4EE7-B21F-9CB436633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1786" y="4659240"/>
            <a:ext cx="2492560" cy="219876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AFAAC999-3C15-46F7-8E60-B7CAB4ECFE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736" y="4669060"/>
            <a:ext cx="2383320" cy="217911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CA59360F-EA7C-4164-8E0B-E233406956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4" y="4636381"/>
            <a:ext cx="2168312" cy="221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102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8507657-9F97-41AE-B124-04D735ED1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589248"/>
            <a:ext cx="7992888" cy="5679504"/>
          </a:xfrm>
        </p:spPr>
        <p:txBody>
          <a:bodyPr>
            <a:noAutofit/>
          </a:bodyPr>
          <a:lstStyle/>
          <a:p>
            <a:r>
              <a:rPr lang="es-CO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Se conscientes </a:t>
            </a:r>
            <a:r>
              <a:rPr lang="es-CO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de que los cambios no son solamente cocinar, cuidar a los niñxs, o hablar de igualdad, es necesario vivir de manera equitativa  y no tolerar la desigualdad. Aún los datos evidencian muchas resistencias al cambio. </a:t>
            </a:r>
            <a:endParaRPr lang="es-CO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9890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797</Words>
  <Application>Microsoft Office PowerPoint</Application>
  <PresentationFormat>Presentación en pantalla (4:3)</PresentationFormat>
  <Paragraphs>55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4" baseType="lpstr">
      <vt:lpstr>Batang</vt:lpstr>
      <vt:lpstr>Abadi</vt:lpstr>
      <vt:lpstr>Algerian</vt:lpstr>
      <vt:lpstr>Arial</vt:lpstr>
      <vt:lpstr>Calibri</vt:lpstr>
      <vt:lpstr>Candara</vt:lpstr>
      <vt:lpstr>Elephant</vt:lpstr>
      <vt:lpstr>Tema de Office</vt:lpstr>
      <vt:lpstr>Presentación de PowerPoint</vt:lpstr>
      <vt:lpstr>Por qué ES importante REPENSAR LA masculinidad HEGEMÓNICA?</vt:lpstr>
      <vt:lpstr>Presentación de PowerPoint</vt:lpstr>
      <vt:lpstr>Presentación de PowerPoint</vt:lpstr>
      <vt:lpstr>Presentación de PowerPoint</vt:lpstr>
      <vt:lpstr>Presentación de PowerPoint</vt:lpstr>
      <vt:lpstr>El lugar de los hombres está en la lucha contra las violencias de género machistas, racistas, sexistas, clasistas, homofóbicas, transfóbicas…</vt:lpstr>
      <vt:lpstr>Presentación de PowerPoint</vt:lpstr>
      <vt:lpstr>Se conscientes de que los cambios no son solamente cocinar, cuidar a los niñxs, o hablar de igualdad, es necesario vivir de manera equitativa  y no tolerar la desigualdad. Aún los datos evidencian muchas resistencias al cambio. </vt:lpstr>
      <vt:lpstr>Presentación de PowerPoint</vt:lpstr>
      <vt:lpstr>Presentación de PowerPoint</vt:lpstr>
      <vt:lpstr>El “hombre JUSTO Y EQUITATIVO” está llamado a demostrar con hechos en su vida cotidiana, pública y privada, que considera a las mujeres como individuos con derechos, con agencia, con voz propia, y de ninguna manera, ser cómplice de las violencias en contra de ellas. Como la deconstrucción no es un estado acabado, sino un proceso continuo e inacabable, también debe poder reconocer sus propias contradicciones. </vt:lpstr>
      <vt:lpstr>Presentación de PowerPoint</vt:lpstr>
      <vt:lpstr>Conclusiones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Pepa Pombo</dc:creator>
  <cp:lastModifiedBy>intel8.1UEFI</cp:lastModifiedBy>
  <cp:revision>46</cp:revision>
  <dcterms:created xsi:type="dcterms:W3CDTF">2019-10-30T05:13:53Z</dcterms:created>
  <dcterms:modified xsi:type="dcterms:W3CDTF">2020-06-20T10:49:28Z</dcterms:modified>
</cp:coreProperties>
</file>