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358" r:id="rId3"/>
    <p:sldId id="317" r:id="rId4"/>
    <p:sldId id="356" r:id="rId5"/>
    <p:sldId id="357" r:id="rId6"/>
    <p:sldId id="360" r:id="rId7"/>
    <p:sldId id="361" r:id="rId8"/>
    <p:sldId id="362" r:id="rId9"/>
    <p:sldId id="364" r:id="rId10"/>
    <p:sldId id="365" r:id="rId11"/>
    <p:sldId id="368" r:id="rId12"/>
    <p:sldId id="371" r:id="rId13"/>
    <p:sldId id="373" r:id="rId14"/>
    <p:sldId id="324" r:id="rId15"/>
    <p:sldId id="270" r:id="rId16"/>
    <p:sldId id="325" r:id="rId17"/>
    <p:sldId id="323" r:id="rId18"/>
    <p:sldId id="326" r:id="rId19"/>
    <p:sldId id="318" r:id="rId20"/>
    <p:sldId id="315" r:id="rId21"/>
    <p:sldId id="271" r:id="rId22"/>
    <p:sldId id="334" r:id="rId23"/>
    <p:sldId id="328" r:id="rId24"/>
    <p:sldId id="319" r:id="rId25"/>
    <p:sldId id="272" r:id="rId26"/>
    <p:sldId id="321" r:id="rId27"/>
    <p:sldId id="343" r:id="rId28"/>
    <p:sldId id="341"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a Pombo" initials="PP" lastIdx="1" clrIdx="0">
    <p:extLst>
      <p:ext uri="{19B8F6BF-5375-455C-9EA6-DF929625EA0E}">
        <p15:presenceInfo xmlns:p15="http://schemas.microsoft.com/office/powerpoint/2012/main" userId="d4f86a606518de4f" providerId="Windows Live"/>
      </p:ext>
    </p:extLst>
  </p:cmAuthor>
  <p:cmAuthor id="2" name="intel8.1UEFI" initials="i" lastIdx="1" clrIdx="1">
    <p:extLst>
      <p:ext uri="{19B8F6BF-5375-455C-9EA6-DF929625EA0E}">
        <p15:presenceInfo xmlns:p15="http://schemas.microsoft.com/office/powerpoint/2012/main" userId="intel8.1UEF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7046"/>
    <a:srgbClr val="F77D47"/>
    <a:srgbClr val="FF0066"/>
    <a:srgbClr val="E74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0353" autoAdjust="0"/>
  </p:normalViewPr>
  <p:slideViewPr>
    <p:cSldViewPr>
      <p:cViewPr varScale="1">
        <p:scale>
          <a:sx n="83" d="100"/>
          <a:sy n="83"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31710-40A9-4CF4-9D62-9E84730AA0E0}" type="datetimeFigureOut">
              <a:rPr lang="es-CO" smtClean="0"/>
              <a:t>20/06/2020</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4C14C-A2DF-4475-A176-5E530B5746B6}" type="slidenum">
              <a:rPr lang="es-CO" smtClean="0"/>
              <a:t>‹Nº›</a:t>
            </a:fld>
            <a:endParaRPr lang="es-CO"/>
          </a:p>
        </p:txBody>
      </p:sp>
    </p:spTree>
    <p:extLst>
      <p:ext uri="{BB962C8B-B14F-4D97-AF65-F5344CB8AC3E}">
        <p14:creationId xmlns:p14="http://schemas.microsoft.com/office/powerpoint/2010/main" val="239587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694C14C-A2DF-4475-A176-5E530B5746B6}" type="slidenum">
              <a:rPr lang="es-CO" smtClean="0"/>
              <a:t>3</a:t>
            </a:fld>
            <a:endParaRPr lang="es-CO"/>
          </a:p>
        </p:txBody>
      </p:sp>
    </p:spTree>
    <p:extLst>
      <p:ext uri="{BB962C8B-B14F-4D97-AF65-F5344CB8AC3E}">
        <p14:creationId xmlns:p14="http://schemas.microsoft.com/office/powerpoint/2010/main" val="319385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389812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364743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38548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175845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165510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81995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336362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10799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85483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40081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2CF3CBD-A722-4C7E-B8CE-04D272D13830}" type="datetimeFigureOut">
              <a:rPr lang="es-MX" smtClean="0"/>
              <a:pPr/>
              <a:t>20/06/2020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240153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F3CBD-A722-4C7E-B8CE-04D272D13830}" type="datetimeFigureOut">
              <a:rPr lang="es-MX" smtClean="0"/>
              <a:pPr/>
              <a:t>20/06/2020</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2D91A-B521-452C-86CA-AED4605D28F5}" type="slidenum">
              <a:rPr lang="es-MX" smtClean="0"/>
              <a:pPr/>
              <a:t>‹Nº›</a:t>
            </a:fld>
            <a:endParaRPr lang="es-MX" dirty="0"/>
          </a:p>
        </p:txBody>
      </p:sp>
    </p:spTree>
    <p:extLst>
      <p:ext uri="{BB962C8B-B14F-4D97-AF65-F5344CB8AC3E}">
        <p14:creationId xmlns:p14="http://schemas.microsoft.com/office/powerpoint/2010/main" val="133799426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7.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3.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239555" y="2499429"/>
            <a:ext cx="4032448" cy="3908929"/>
          </a:xfrm>
          <a:prstGeom prst="rect">
            <a:avLst/>
          </a:prstGeom>
        </p:spPr>
        <p:txBody>
          <a:bodyPr vert="horz" lIns="91440" tIns="45720" rIns="91440" bIns="45720" rtlCol="0">
            <a:noAutofit/>
          </a:bodyPr>
          <a:lstStyle/>
          <a:p>
            <a:pPr>
              <a:lnSpc>
                <a:spcPct val="90000"/>
              </a:lnSpc>
              <a:spcAft>
                <a:spcPts val="600"/>
              </a:spcAft>
            </a:pPr>
            <a:r>
              <a:rPr lang="es-CO" sz="4800" b="1" i="1" dirty="0" smtClean="0">
                <a:ln w="17780" cmpd="sng">
                  <a:solidFill>
                    <a:srgbClr val="FFFFFF"/>
                  </a:solidFill>
                  <a:prstDash val="solid"/>
                  <a:miter lim="800000"/>
                </a:ln>
                <a:effectLst>
                  <a:outerShdw blurRad="50800" algn="tl" rotWithShape="0">
                    <a:srgbClr val="000000"/>
                  </a:outerShdw>
                </a:effectLst>
                <a:latin typeface="Batang" panose="02030600000101010101" pitchFamily="18" charset="-127"/>
                <a:ea typeface="Batang" panose="02030600000101010101" pitchFamily="18" charset="-127"/>
              </a:rPr>
              <a:t>Mandatos  y Arquetipos de </a:t>
            </a:r>
            <a:r>
              <a:rPr lang="es-CO" sz="4800" b="1" i="1" dirty="0">
                <a:ln w="17780" cmpd="sng">
                  <a:solidFill>
                    <a:srgbClr val="FFFFFF"/>
                  </a:solidFill>
                  <a:prstDash val="solid"/>
                  <a:miter lim="800000"/>
                </a:ln>
                <a:effectLst>
                  <a:outerShdw blurRad="50800" algn="tl" rotWithShape="0">
                    <a:srgbClr val="000000"/>
                  </a:outerShdw>
                </a:effectLst>
                <a:latin typeface="Batang" panose="02030600000101010101" pitchFamily="18" charset="-127"/>
                <a:ea typeface="Batang" panose="02030600000101010101" pitchFamily="18" charset="-127"/>
              </a:rPr>
              <a:t>l</a:t>
            </a:r>
            <a:r>
              <a:rPr lang="es-CO" sz="4800" b="1" i="1" dirty="0" smtClean="0">
                <a:ln w="17780" cmpd="sng">
                  <a:solidFill>
                    <a:srgbClr val="FFFFFF"/>
                  </a:solidFill>
                  <a:prstDash val="solid"/>
                  <a:miter lim="800000"/>
                </a:ln>
                <a:effectLst>
                  <a:outerShdw blurRad="50800" algn="tl" rotWithShape="0">
                    <a:srgbClr val="000000"/>
                  </a:outerShdw>
                </a:effectLst>
                <a:latin typeface="Batang" panose="02030600000101010101" pitchFamily="18" charset="-127"/>
                <a:ea typeface="Batang" panose="02030600000101010101" pitchFamily="18" charset="-127"/>
              </a:rPr>
              <a:t>a </a:t>
            </a:r>
            <a:r>
              <a:rPr lang="es-CO" sz="4800" b="1" i="1" dirty="0" smtClean="0">
                <a:ln w="17780" cmpd="sng">
                  <a:solidFill>
                    <a:srgbClr val="FFFFFF"/>
                  </a:solidFill>
                  <a:prstDash val="solid"/>
                  <a:miter lim="800000"/>
                </a:ln>
                <a:effectLst>
                  <a:outerShdw blurRad="50800" algn="tl" rotWithShape="0">
                    <a:srgbClr val="000000"/>
                  </a:outerShdw>
                </a:effectLst>
                <a:latin typeface="Batang" panose="02030600000101010101" pitchFamily="18" charset="-127"/>
                <a:ea typeface="Batang" panose="02030600000101010101" pitchFamily="18" charset="-127"/>
              </a:rPr>
              <a:t>Masculinidad y pilares que la sustentan</a:t>
            </a:r>
            <a:endParaRPr lang="es-CO" sz="4800" b="1" i="1" dirty="0" smtClean="0">
              <a:ln w="17780" cmpd="sng">
                <a:solidFill>
                  <a:srgbClr val="FFFFFF"/>
                </a:solidFill>
                <a:prstDash val="solid"/>
                <a:miter lim="800000"/>
              </a:ln>
              <a:effectLst>
                <a:outerShdw blurRad="50800" algn="tl" rotWithShape="0">
                  <a:srgbClr val="000000"/>
                </a:outerShdw>
              </a:effectLst>
              <a:latin typeface="Batang" panose="02030600000101010101" pitchFamily="18" charset="-127"/>
              <a:ea typeface="Batang" panose="02030600000101010101" pitchFamily="18" charset="-127"/>
            </a:endParaRPr>
          </a:p>
          <a:p>
            <a:pPr>
              <a:lnSpc>
                <a:spcPct val="90000"/>
              </a:lnSpc>
              <a:spcAft>
                <a:spcPts val="600"/>
              </a:spcAft>
            </a:pPr>
            <a:endParaRPr lang="en-US" sz="4800" b="1" i="1" kern="1200" dirty="0">
              <a:ln w="17780" cmpd="sng">
                <a:solidFill>
                  <a:srgbClr val="FFFFFF"/>
                </a:solidFill>
                <a:prstDash val="solid"/>
                <a:miter lim="800000"/>
              </a:ln>
              <a:solidFill>
                <a:schemeClr val="tx1"/>
              </a:solidFill>
              <a:effectLst>
                <a:outerShdw blurRad="50800" algn="tl" rotWithShape="0">
                  <a:srgbClr val="000000"/>
                </a:outerShdw>
              </a:effectLst>
              <a:highlight>
                <a:srgbClr val="FF0066"/>
              </a:highlight>
              <a:latin typeface="Algerian" panose="04020705040A02060702" pitchFamily="82" charset="0"/>
            </a:endParaRPr>
          </a:p>
          <a:p>
            <a:pPr indent="-228600">
              <a:lnSpc>
                <a:spcPct val="90000"/>
              </a:lnSpc>
              <a:spcAft>
                <a:spcPts val="600"/>
              </a:spcAft>
              <a:buFont typeface="Arial" panose="020B0604020202020204" pitchFamily="34" charset="0"/>
              <a:buChar char="•"/>
            </a:pPr>
            <a:endParaRPr lang="en-US" sz="4800" b="1" i="1" kern="1200" dirty="0">
              <a:ln w="17780" cmpd="sng">
                <a:solidFill>
                  <a:srgbClr val="FFFFFF"/>
                </a:solidFill>
                <a:prstDash val="solid"/>
                <a:miter lim="800000"/>
              </a:ln>
              <a:solidFill>
                <a:schemeClr val="tx1"/>
              </a:solidFill>
              <a:effectLst>
                <a:outerShdw blurRad="50800" algn="tl" rotWithShape="0">
                  <a:srgbClr val="000000"/>
                </a:outerShdw>
              </a:effectLst>
              <a:latin typeface="Algerian" panose="04020705040A02060702" pitchFamily="82" charset="0"/>
            </a:endParaRPr>
          </a:p>
          <a:p>
            <a:pPr indent="-228600">
              <a:lnSpc>
                <a:spcPct val="90000"/>
              </a:lnSpc>
              <a:spcAft>
                <a:spcPts val="600"/>
              </a:spcAft>
              <a:buFont typeface="Arial" panose="020B0604020202020204" pitchFamily="34" charset="0"/>
              <a:buChar char="•"/>
            </a:pPr>
            <a:endParaRPr lang="en-US" sz="4800" b="1" i="1" kern="1200" dirty="0">
              <a:ln w="17780" cmpd="sng">
                <a:solidFill>
                  <a:srgbClr val="FFFFFF"/>
                </a:solidFill>
                <a:prstDash val="solid"/>
                <a:miter lim="800000"/>
              </a:ln>
              <a:solidFill>
                <a:schemeClr val="tx1"/>
              </a:solidFill>
              <a:effectLst>
                <a:outerShdw blurRad="50800" algn="tl" rotWithShape="0">
                  <a:srgbClr val="000000"/>
                </a:outerShdw>
              </a:effectLst>
              <a:latin typeface="Algerian" panose="04020705040A02060702" pitchFamily="82" charset="0"/>
            </a:endParaRPr>
          </a:p>
        </p:txBody>
      </p:sp>
      <p:pic>
        <p:nvPicPr>
          <p:cNvPr id="7" name="Imagen 6" descr="Imagen que contiene dibujo&#10;&#10;Descripción generada automáticamente">
            <a:extLst>
              <a:ext uri="{FF2B5EF4-FFF2-40B4-BE49-F238E27FC236}">
                <a16:creationId xmlns="" xmlns:a16="http://schemas.microsoft.com/office/drawing/2014/main" id="{1E367EC0-E4CC-4BC0-A5B8-9E8563608D0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060" r="5389" b="38370"/>
          <a:stretch/>
        </p:blipFill>
        <p:spPr>
          <a:xfrm>
            <a:off x="5256854" y="5920554"/>
            <a:ext cx="3221521" cy="449642"/>
          </a:xfrm>
          <a:prstGeom prst="rect">
            <a:avLst/>
          </a:prstGeom>
        </p:spPr>
      </p:pic>
      <p:sp>
        <p:nvSpPr>
          <p:cNvPr id="5" name="CuadroTexto 4">
            <a:extLst>
              <a:ext uri="{FF2B5EF4-FFF2-40B4-BE49-F238E27FC236}">
                <a16:creationId xmlns="" xmlns:a16="http://schemas.microsoft.com/office/drawing/2014/main" id="{08423AE9-DE8C-4B33-BD67-D5EA6B0F1E39}"/>
              </a:ext>
            </a:extLst>
          </p:cNvPr>
          <p:cNvSpPr txBox="1"/>
          <p:nvPr/>
        </p:nvSpPr>
        <p:spPr>
          <a:xfrm>
            <a:off x="6602425" y="0"/>
            <a:ext cx="2541574" cy="738664"/>
          </a:xfrm>
          <a:prstGeom prst="rect">
            <a:avLst/>
          </a:prstGeom>
          <a:noFill/>
        </p:spPr>
        <p:txBody>
          <a:bodyPr wrap="square" rtlCol="0">
            <a:spAutoFit/>
          </a:bodyPr>
          <a:lstStyle/>
          <a:p>
            <a:pPr algn="ctr"/>
            <a:r>
              <a:rPr lang="es-CO" sz="1400" b="1" dirty="0">
                <a:solidFill>
                  <a:schemeClr val="bg1"/>
                </a:solidFill>
              </a:rPr>
              <a:t>AMBIENTAR CON CANCIÓN YO QUIERO UN HOMBRE DE VERDAD</a:t>
            </a:r>
          </a:p>
        </p:txBody>
      </p:sp>
      <p:pic>
        <p:nvPicPr>
          <p:cNvPr id="6" name="Imagen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9555" y="138505"/>
            <a:ext cx="3035134" cy="1200318"/>
          </a:xfrm>
          <a:prstGeom prst="rect">
            <a:avLst/>
          </a:prstGeom>
        </p:spPr>
      </p:pic>
      <p:pic>
        <p:nvPicPr>
          <p:cNvPr id="11" name="Imagen 10"/>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43608" y="1152568"/>
            <a:ext cx="2424343" cy="1163912"/>
          </a:xfrm>
          <a:prstGeom prst="rect">
            <a:avLst/>
          </a:prstGeom>
        </p:spPr>
      </p:pic>
      <p:pic>
        <p:nvPicPr>
          <p:cNvPr id="10" name="Imagen 9" descr="Imagen que contiene texto, sostener, joven, firmar&#10;&#10;Descripción generada automáticamente">
            <a:extLst>
              <a:ext uri="{FF2B5EF4-FFF2-40B4-BE49-F238E27FC236}">
                <a16:creationId xmlns="" xmlns:a16="http://schemas.microsoft.com/office/drawing/2014/main" id="{4FBAC65E-B5AE-471E-A9E5-70FD1419853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r="1" b="5661"/>
          <a:stretch/>
        </p:blipFill>
        <p:spPr>
          <a:xfrm>
            <a:off x="4824121" y="758096"/>
            <a:ext cx="4086988" cy="4819581"/>
          </a:xfrm>
          <a:prstGeom prst="rect">
            <a:avLst/>
          </a:prstGeom>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1331912" y="116632"/>
            <a:ext cx="7056437" cy="865188"/>
          </a:xfrm>
        </p:spPr>
        <p:txBody>
          <a:bodyPr/>
          <a:lstStyle/>
          <a:p>
            <a:pPr marL="0" indent="0" algn="ctr">
              <a:buFont typeface="Wingdings 2" panose="05020102010507070707" pitchFamily="18" charset="2"/>
              <a:buNone/>
            </a:pPr>
            <a:r>
              <a:rPr lang="es-CO" altLang="es-CO" b="1" dirty="0" smtClean="0"/>
              <a:t>EL GUERRERO</a:t>
            </a:r>
          </a:p>
        </p:txBody>
      </p:sp>
      <p:pic>
        <p:nvPicPr>
          <p:cNvPr id="18435" name="Picture 2" descr="http://i1064.photobucket.com/albums/u368/fredylol/20070718klpprcryc_212_Ies_SCO.jpg"/>
          <p:cNvPicPr>
            <a:picLocks noChangeAspect="1" noChangeArrowheads="1"/>
          </p:cNvPicPr>
          <p:nvPr/>
        </p:nvPicPr>
        <p:blipFill rotWithShape="1">
          <a:blip r:embed="rId2">
            <a:extLst>
              <a:ext uri="{28A0092B-C50C-407E-A947-70E740481C1C}">
                <a14:useLocalDpi xmlns:a14="http://schemas.microsoft.com/office/drawing/2010/main" val="0"/>
              </a:ext>
            </a:extLst>
          </a:blip>
          <a:srcRect l="3738" t="8297" r="10148"/>
          <a:stretch/>
        </p:blipFill>
        <p:spPr bwMode="auto">
          <a:xfrm>
            <a:off x="511231" y="969274"/>
            <a:ext cx="3456384" cy="333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11231" y="4581128"/>
            <a:ext cx="3427259" cy="2031325"/>
          </a:xfrm>
          <a:prstGeom prst="rect">
            <a:avLst/>
          </a:prstGeom>
        </p:spPr>
        <p:txBody>
          <a:bodyPr wrap="square">
            <a:spAutoFit/>
          </a:bodyPr>
          <a:lstStyle/>
          <a:p>
            <a:pPr algn="ctr"/>
            <a:r>
              <a:rPr lang="es-CO" altLang="es-CO" dirty="0" smtClean="0">
                <a:latin typeface="Calibri" panose="020F0502020204030204" pitchFamily="34" charset="0"/>
              </a:rPr>
              <a:t>Se </a:t>
            </a:r>
            <a:r>
              <a:rPr lang="es-CO" altLang="es-CO" dirty="0">
                <a:latin typeface="Calibri" panose="020F0502020204030204" pitchFamily="34" charset="0"/>
              </a:rPr>
              <a:t>caracteriza por la necesidad permanente de defender y proteger el territorio, </a:t>
            </a:r>
            <a:r>
              <a:rPr lang="es-CO" altLang="es-CO" dirty="0" smtClean="0">
                <a:latin typeface="Calibri" panose="020F0502020204030204" pitchFamily="34" charset="0"/>
              </a:rPr>
              <a:t>debe </a:t>
            </a:r>
            <a:r>
              <a:rPr lang="es-CO" altLang="es-CO" dirty="0">
                <a:latin typeface="Calibri" panose="020F0502020204030204" pitchFamily="34" charset="0"/>
              </a:rPr>
              <a:t>ser valiente y muy frío en la expresión de sus sentimientos, ya que siempre tiene que ser “el fuerte” y “el duro”. </a:t>
            </a:r>
          </a:p>
        </p:txBody>
      </p:sp>
      <p:sp>
        <p:nvSpPr>
          <p:cNvPr id="3" name="Rectángulo 2"/>
          <p:cNvSpPr/>
          <p:nvPr/>
        </p:nvSpPr>
        <p:spPr>
          <a:xfrm>
            <a:off x="5220072" y="764704"/>
            <a:ext cx="3384301" cy="5632311"/>
          </a:xfrm>
          <a:prstGeom prst="rect">
            <a:avLst/>
          </a:prstGeom>
        </p:spPr>
        <p:txBody>
          <a:bodyPr wrap="square">
            <a:spAutoFit/>
          </a:bodyPr>
          <a:lstStyle/>
          <a:p>
            <a:pPr algn="just">
              <a:defRPr/>
            </a:pPr>
            <a:r>
              <a:rPr lang="es-CO" dirty="0">
                <a:latin typeface="Calibri" panose="020F0502020204030204" pitchFamily="34" charset="0"/>
              </a:rPr>
              <a:t>Yo soy el guerrero:</a:t>
            </a:r>
          </a:p>
          <a:p>
            <a:pPr algn="just">
              <a:defRPr/>
            </a:pPr>
            <a:endParaRPr lang="es-CO" dirty="0">
              <a:latin typeface="Calibri" panose="020F0502020204030204" pitchFamily="34" charset="0"/>
            </a:endParaRPr>
          </a:p>
          <a:p>
            <a:pPr marL="342900" indent="-342900" algn="just">
              <a:defRPr/>
            </a:pPr>
            <a:r>
              <a:rPr lang="es-CO" dirty="0">
                <a:latin typeface="Calibri" panose="020F0502020204030204" pitchFamily="34" charset="0"/>
              </a:rPr>
              <a:t>Controlo el territorio (a la mujer también).</a:t>
            </a:r>
          </a:p>
          <a:p>
            <a:pPr marL="342900" indent="-342900" algn="just">
              <a:defRPr/>
            </a:pPr>
            <a:r>
              <a:rPr lang="es-CO" dirty="0">
                <a:latin typeface="Calibri" panose="020F0502020204030204" pitchFamily="34" charset="0"/>
              </a:rPr>
              <a:t>Me encanta proteger a las demás personas.</a:t>
            </a:r>
          </a:p>
          <a:p>
            <a:pPr marL="342900" indent="-342900" algn="just">
              <a:defRPr/>
            </a:pPr>
            <a:r>
              <a:rPr lang="es-CO" dirty="0">
                <a:latin typeface="Calibri" panose="020F0502020204030204" pitchFamily="34" charset="0"/>
              </a:rPr>
              <a:t>Soy muy posesivo y hasta puedo ser celoso.</a:t>
            </a:r>
          </a:p>
          <a:p>
            <a:pPr marL="342900" indent="-342900" algn="just">
              <a:defRPr/>
            </a:pPr>
            <a:r>
              <a:rPr lang="es-CO" dirty="0">
                <a:latin typeface="Calibri" panose="020F0502020204030204" pitchFamily="34" charset="0"/>
              </a:rPr>
              <a:t>Soy frío en mis emociones, no las expreso.</a:t>
            </a:r>
          </a:p>
          <a:p>
            <a:pPr marL="342900" indent="-342900" algn="just">
              <a:defRPr/>
            </a:pPr>
            <a:r>
              <a:rPr lang="es-CO" dirty="0">
                <a:latin typeface="Calibri" panose="020F0502020204030204" pitchFamily="34" charset="0"/>
              </a:rPr>
              <a:t>Lucho por mis ideales y principios, soy muy leal y luchador incansable ante el cumplimiento del deber.</a:t>
            </a:r>
          </a:p>
          <a:p>
            <a:pPr marL="342900" indent="-342900" algn="just">
              <a:defRPr/>
            </a:pPr>
            <a:r>
              <a:rPr lang="es-CO" dirty="0">
                <a:latin typeface="Calibri" panose="020F0502020204030204" pitchFamily="34" charset="0"/>
              </a:rPr>
              <a:t>No le tengo miedo a nada ni a nadie. </a:t>
            </a:r>
          </a:p>
          <a:p>
            <a:pPr marL="342900" indent="-342900" algn="just">
              <a:defRPr/>
            </a:pPr>
            <a:r>
              <a:rPr lang="es-CO" dirty="0">
                <a:latin typeface="Calibri" panose="020F0502020204030204" pitchFamily="34" charset="0"/>
              </a:rPr>
              <a:t>Soy muy callado, pero cuidado... puedo ser  agresivo.</a:t>
            </a:r>
          </a:p>
          <a:p>
            <a:pPr marL="342900" indent="-342900" algn="just">
              <a:defRPr/>
            </a:pPr>
            <a:r>
              <a:rPr lang="es-CO" dirty="0">
                <a:latin typeface="Calibri" panose="020F0502020204030204" pitchFamily="34" charset="0"/>
              </a:rPr>
              <a:t>Me comporto violento para cumplir con los mandatos.</a:t>
            </a:r>
          </a:p>
        </p:txBody>
      </p:sp>
    </p:spTree>
    <p:extLst>
      <p:ext uri="{BB962C8B-B14F-4D97-AF65-F5344CB8AC3E}">
        <p14:creationId xmlns:p14="http://schemas.microsoft.com/office/powerpoint/2010/main" val="3980378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203848" y="102126"/>
            <a:ext cx="2952254" cy="865188"/>
          </a:xfrm>
        </p:spPr>
        <p:txBody>
          <a:bodyPr/>
          <a:lstStyle/>
          <a:p>
            <a:pPr marL="0" indent="0" algn="ctr">
              <a:buFont typeface="Wingdings 2" panose="05020102010507070707" pitchFamily="18" charset="2"/>
              <a:buNone/>
            </a:pPr>
            <a:r>
              <a:rPr lang="es-CO" altLang="es-CO" b="1" dirty="0" smtClean="0"/>
              <a:t>EL MAGO</a:t>
            </a:r>
          </a:p>
        </p:txBody>
      </p:sp>
      <p:pic>
        <p:nvPicPr>
          <p:cNvPr id="21507" name="Picture 2" descr="http://www.improvisa.eu/cache_img/EA116_248248_1024_1024.jpg"/>
          <p:cNvPicPr>
            <a:picLocks noChangeAspect="1" noChangeArrowheads="1"/>
          </p:cNvPicPr>
          <p:nvPr/>
        </p:nvPicPr>
        <p:blipFill rotWithShape="1">
          <a:blip r:embed="rId2">
            <a:extLst>
              <a:ext uri="{28A0092B-C50C-407E-A947-70E740481C1C}">
                <a14:useLocalDpi xmlns:a14="http://schemas.microsoft.com/office/drawing/2010/main" val="0"/>
              </a:ext>
            </a:extLst>
          </a:blip>
          <a:srcRect l="15119" r="4651"/>
          <a:stretch/>
        </p:blipFill>
        <p:spPr bwMode="auto">
          <a:xfrm>
            <a:off x="601427" y="967314"/>
            <a:ext cx="2917118" cy="42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520616" y="5252051"/>
            <a:ext cx="3078740" cy="14898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anose="05020102010507070707" pitchFamily="18" charset="2"/>
              <a:buNone/>
            </a:pPr>
            <a:r>
              <a:rPr lang="es-CO" altLang="es-CO" sz="1800" dirty="0" smtClean="0">
                <a:latin typeface="Calibri" panose="020F0502020204030204" pitchFamily="34" charset="0"/>
              </a:rPr>
              <a:t>En el contexto de la masculinidad hegemónica el “hombre mago” es aquel que “lo sabe todo” y siempre tiene la razón o tiene la claridad. </a:t>
            </a:r>
          </a:p>
        </p:txBody>
      </p:sp>
      <p:sp>
        <p:nvSpPr>
          <p:cNvPr id="5" name="Rectangle 3"/>
          <p:cNvSpPr txBox="1">
            <a:spLocks noChangeArrowheads="1"/>
          </p:cNvSpPr>
          <p:nvPr/>
        </p:nvSpPr>
        <p:spPr>
          <a:xfrm>
            <a:off x="4860032" y="764704"/>
            <a:ext cx="3825429" cy="590465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Wingdings 2" panose="05020102010507070707" pitchFamily="18" charset="2"/>
              <a:buNone/>
            </a:pPr>
            <a:r>
              <a:rPr lang="es-CO" altLang="es-CO" sz="1900" dirty="0" smtClean="0">
                <a:latin typeface="Calibri" panose="020F0502020204030204" pitchFamily="34" charset="0"/>
              </a:rPr>
              <a:t>Yo soy el mago:</a:t>
            </a:r>
          </a:p>
          <a:p>
            <a:pPr marL="0" indent="0">
              <a:lnSpc>
                <a:spcPct val="120000"/>
              </a:lnSpc>
              <a:buFont typeface="Wingdings 2" panose="05020102010507070707" pitchFamily="18" charset="2"/>
              <a:buNone/>
            </a:pPr>
            <a:r>
              <a:rPr lang="es-CO" altLang="es-CO" sz="1900" dirty="0" smtClean="0">
                <a:latin typeface="Calibri" panose="020F0502020204030204" pitchFamily="34" charset="0"/>
              </a:rPr>
              <a:t>Sé de todo: de electricidad, de mecánica, de agricultura, de deporte, de política, de electrodomésticos, de leyes, de fontanería, de construir casas, de enfermedades, tomar fotos,  arreglar cualquier cosa, cocinar… sé hasta de lo que no han inventado… y si no puedo con algo… algo me invento para demostrar que sé. </a:t>
            </a:r>
          </a:p>
          <a:p>
            <a:pPr marL="0" indent="0">
              <a:lnSpc>
                <a:spcPct val="120000"/>
              </a:lnSpc>
              <a:buFont typeface="Wingdings 2" panose="05020102010507070707" pitchFamily="18" charset="2"/>
              <a:buNone/>
            </a:pPr>
            <a:r>
              <a:rPr lang="es-CO" altLang="es-CO" sz="1900" dirty="0" smtClean="0">
                <a:latin typeface="Calibri" panose="020F0502020204030204" pitchFamily="34" charset="0"/>
              </a:rPr>
              <a:t>Y no me contradigan con sus ideas, ni se les ocurra decir  que ustedes saben hacer lo que yo sé de igual manera o de manera diferente, porque me puedo sentir mal, desplazado, resentido o enojado. </a:t>
            </a:r>
            <a:r>
              <a:rPr lang="es-CO" altLang="es-CO" sz="1900" dirty="0">
                <a:latin typeface="Calibri" panose="020F0502020204030204" pitchFamily="34" charset="0"/>
              </a:rPr>
              <a:t>Aunque le gusta ayudar y compartir sus conocimientos con los demás, la necesidad de que reconozcan que él es el que sabe es lo que lo distingue. </a:t>
            </a:r>
            <a:endParaRPr lang="es-CO" altLang="es-CO" sz="1900" dirty="0" smtClean="0">
              <a:latin typeface="Calibri" panose="020F0502020204030204" pitchFamily="34" charset="0"/>
            </a:endParaRPr>
          </a:p>
        </p:txBody>
      </p:sp>
    </p:spTree>
    <p:extLst>
      <p:ext uri="{BB962C8B-B14F-4D97-AF65-F5344CB8AC3E}">
        <p14:creationId xmlns:p14="http://schemas.microsoft.com/office/powerpoint/2010/main" val="1196405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043608" y="151271"/>
            <a:ext cx="7056437" cy="865188"/>
          </a:xfrm>
        </p:spPr>
        <p:txBody>
          <a:bodyPr/>
          <a:lstStyle/>
          <a:p>
            <a:pPr marL="0" indent="0" algn="ctr">
              <a:buFont typeface="Wingdings 2" panose="05020102010507070707" pitchFamily="18" charset="2"/>
              <a:buNone/>
            </a:pPr>
            <a:r>
              <a:rPr lang="es-CO" altLang="es-CO" b="1" dirty="0" smtClean="0"/>
              <a:t>EL AMANTE</a:t>
            </a:r>
          </a:p>
        </p:txBody>
      </p:sp>
      <p:pic>
        <p:nvPicPr>
          <p:cNvPr id="24579" name="Picture 2" descr="http://pichicola.net/wp-content/uploads/2009/09/don-juan.jpg"/>
          <p:cNvPicPr>
            <a:picLocks noChangeAspect="1" noChangeArrowheads="1"/>
          </p:cNvPicPr>
          <p:nvPr/>
        </p:nvPicPr>
        <p:blipFill rotWithShape="1">
          <a:blip r:embed="rId2">
            <a:extLst>
              <a:ext uri="{28A0092B-C50C-407E-A947-70E740481C1C}">
                <a14:useLocalDpi xmlns:a14="http://schemas.microsoft.com/office/drawing/2010/main" val="0"/>
              </a:ext>
            </a:extLst>
          </a:blip>
          <a:srcRect l="19779" r="20920"/>
          <a:stretch/>
        </p:blipFill>
        <p:spPr bwMode="auto">
          <a:xfrm>
            <a:off x="4427636" y="979769"/>
            <a:ext cx="3672409"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467544" y="1124744"/>
            <a:ext cx="3510478" cy="50653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anose="05020102010507070707" pitchFamily="18" charset="2"/>
              <a:buNone/>
            </a:pPr>
            <a:r>
              <a:rPr lang="es-CO" altLang="es-CO" sz="2100" dirty="0" smtClean="0">
                <a:latin typeface="Calibri" panose="020F0502020204030204" pitchFamily="34" charset="0"/>
              </a:rPr>
              <a:t>Organiza su vida alrededor de las aventuras sexuales. El hombre amante se involucra en problemas debido a su comportamiento sexual, encuentra razones o justificaciones para persuadir y engañar a la persona que quiere y a la persona con la que está. Se deja llevar por el impulso, por el deseo sexual, sin medir las consecuencias sobre las demás personas. Dedica parte de su tiempo a la seducción y conquista. </a:t>
            </a:r>
          </a:p>
        </p:txBody>
      </p:sp>
    </p:spTree>
    <p:extLst>
      <p:ext uri="{BB962C8B-B14F-4D97-AF65-F5344CB8AC3E}">
        <p14:creationId xmlns:p14="http://schemas.microsoft.com/office/powerpoint/2010/main" val="1636321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1258888" y="357188"/>
            <a:ext cx="6842125" cy="6167437"/>
          </a:xfrm>
        </p:spPr>
        <p:txBody>
          <a:bodyPr>
            <a:normAutofit lnSpcReduction="10000"/>
          </a:bodyPr>
          <a:lstStyle/>
          <a:p>
            <a:pPr marL="0" indent="0">
              <a:buFont typeface="Wingdings 2" panose="05020102010507070707" pitchFamily="18" charset="2"/>
              <a:buNone/>
            </a:pPr>
            <a:r>
              <a:rPr lang="es-CO" altLang="es-CO" sz="2000" dirty="0" smtClean="0">
                <a:latin typeface="Calibri" panose="020F0502020204030204" pitchFamily="34" charset="0"/>
              </a:rPr>
              <a:t>Yo soy el amante:</a:t>
            </a:r>
          </a:p>
          <a:p>
            <a:pPr marL="0" indent="0">
              <a:buFont typeface="Wingdings 2" panose="05020102010507070707" pitchFamily="18" charset="2"/>
              <a:buNone/>
            </a:pPr>
            <a:endParaRPr lang="es-CO" altLang="es-CO" sz="2000" dirty="0" smtClean="0">
              <a:latin typeface="Calibri" panose="020F0502020204030204" pitchFamily="34" charset="0"/>
            </a:endParaRPr>
          </a:p>
          <a:p>
            <a:pPr marL="0" indent="0">
              <a:buFont typeface="Wingdings 2" panose="05020102010507070707" pitchFamily="18" charset="2"/>
              <a:buNone/>
            </a:pPr>
            <a:r>
              <a:rPr lang="es-CO" altLang="es-CO" sz="2000" dirty="0" smtClean="0">
                <a:latin typeface="Calibri" panose="020F0502020204030204" pitchFamily="34" charset="0"/>
              </a:rPr>
              <a:t>Me gustan todas y/o todos.</a:t>
            </a:r>
          </a:p>
          <a:p>
            <a:pPr marL="0" indent="0">
              <a:buFont typeface="Wingdings 2" panose="05020102010507070707" pitchFamily="18" charset="2"/>
              <a:buNone/>
            </a:pPr>
            <a:r>
              <a:rPr lang="es-CO" altLang="es-CO" sz="2000" dirty="0" smtClean="0">
                <a:latin typeface="Calibri" panose="020F0502020204030204" pitchFamily="34" charset="0"/>
              </a:rPr>
              <a:t>Aprovecho cualquier oportunidad y les hablo a todas y/o todos. Soy como el sembrador: tiro la semilla en todos los terrenos para ver cuál “da fruto”. </a:t>
            </a:r>
          </a:p>
          <a:p>
            <a:pPr marL="0" indent="0">
              <a:buFont typeface="Wingdings 2" panose="05020102010507070707" pitchFamily="18" charset="2"/>
              <a:buNone/>
            </a:pPr>
            <a:r>
              <a:rPr lang="es-CO" altLang="es-CO" sz="2000" dirty="0" smtClean="0">
                <a:latin typeface="Calibri" panose="020F0502020204030204" pitchFamily="34" charset="0"/>
              </a:rPr>
              <a:t>También puedo ser romántico, hasta soy capaz de recitar poesías o cantar para conquistar, me gusta coquetear.</a:t>
            </a:r>
          </a:p>
          <a:p>
            <a:pPr marL="0" indent="0">
              <a:buFont typeface="Wingdings 2" panose="05020102010507070707" pitchFamily="18" charset="2"/>
              <a:buNone/>
            </a:pPr>
            <a:r>
              <a:rPr lang="es-CO" altLang="es-CO" sz="2000" dirty="0" smtClean="0">
                <a:latin typeface="Calibri" panose="020F0502020204030204" pitchFamily="34" charset="0"/>
              </a:rPr>
              <a:t>Me encanta que ellas queden bien satisfechas en el sexo, para que no me olviden.</a:t>
            </a:r>
          </a:p>
          <a:p>
            <a:pPr marL="0" indent="0">
              <a:buFont typeface="Wingdings 2" panose="05020102010507070707" pitchFamily="18" charset="2"/>
              <a:buNone/>
            </a:pPr>
            <a:r>
              <a:rPr lang="es-CO" altLang="es-CO" sz="2000" dirty="0" smtClean="0">
                <a:latin typeface="Calibri" panose="020F0502020204030204" pitchFamily="34" charset="0"/>
              </a:rPr>
              <a:t>Busco llamar la atención o ser interesante como estrategia de seducción.</a:t>
            </a:r>
          </a:p>
          <a:p>
            <a:pPr marL="0" indent="0">
              <a:buFont typeface="Wingdings 2" panose="05020102010507070707" pitchFamily="18" charset="2"/>
              <a:buNone/>
            </a:pPr>
            <a:r>
              <a:rPr lang="es-CO" altLang="es-CO" sz="2000" dirty="0" smtClean="0">
                <a:latin typeface="Calibri" panose="020F0502020204030204" pitchFamily="34" charset="0"/>
              </a:rPr>
              <a:t>Me gusta hablar de mis conquistas.</a:t>
            </a:r>
          </a:p>
          <a:p>
            <a:pPr marL="0" indent="0">
              <a:buFont typeface="Wingdings 2" panose="05020102010507070707" pitchFamily="18" charset="2"/>
              <a:buNone/>
            </a:pPr>
            <a:r>
              <a:rPr lang="es-CO" altLang="es-CO" sz="2000" dirty="0" smtClean="0">
                <a:latin typeface="Calibri" panose="020F0502020204030204" pitchFamily="34" charset="0"/>
              </a:rPr>
              <a:t>De todas mis conquistas me enamoro.</a:t>
            </a:r>
          </a:p>
          <a:p>
            <a:pPr marL="0" indent="0">
              <a:buFont typeface="Wingdings 2" panose="05020102010507070707" pitchFamily="18" charset="2"/>
              <a:buNone/>
            </a:pPr>
            <a:r>
              <a:rPr lang="es-CO" altLang="es-CO" sz="2000" dirty="0" smtClean="0">
                <a:latin typeface="Calibri" panose="020F0502020204030204" pitchFamily="34" charset="0"/>
              </a:rPr>
              <a:t>No me gusta que controlen mi vida, pero yo sí controlo la vida de las otras personas.</a:t>
            </a:r>
          </a:p>
          <a:p>
            <a:pPr marL="0" indent="0">
              <a:buFont typeface="Wingdings 2" panose="05020102010507070707" pitchFamily="18" charset="2"/>
              <a:buNone/>
            </a:pPr>
            <a:r>
              <a:rPr lang="es-CO" altLang="es-CO" sz="2000" dirty="0" smtClean="0">
                <a:latin typeface="Calibri" panose="020F0502020204030204" pitchFamily="34" charset="0"/>
              </a:rPr>
              <a:t>No sacrifico mi seguridad o mi comodidad, aún pasando por encima del bienestar de la otra persona.</a:t>
            </a:r>
          </a:p>
          <a:p>
            <a:pPr marL="0" indent="0">
              <a:buFont typeface="Wingdings 2" panose="05020102010507070707" pitchFamily="18" charset="2"/>
              <a:buNone/>
            </a:pPr>
            <a:endParaRPr lang="es-CO" altLang="es-CO" sz="2800" dirty="0" smtClean="0">
              <a:latin typeface="Calibri" panose="020F0502020204030204" pitchFamily="34" charset="0"/>
            </a:endParaRPr>
          </a:p>
        </p:txBody>
      </p:sp>
    </p:spTree>
    <p:extLst>
      <p:ext uri="{BB962C8B-B14F-4D97-AF65-F5344CB8AC3E}">
        <p14:creationId xmlns:p14="http://schemas.microsoft.com/office/powerpoint/2010/main" val="2404128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F9EB9F2-07E2-4D64-BBD8-BB5B217F1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C90AB1BA-BC61-42F0-8A1D-51216D0E8F17}"/>
              </a:ext>
            </a:extLst>
          </p:cNvPr>
          <p:cNvSpPr>
            <a:spLocks noGrp="1"/>
          </p:cNvSpPr>
          <p:nvPr>
            <p:ph type="title"/>
          </p:nvPr>
        </p:nvSpPr>
        <p:spPr>
          <a:xfrm>
            <a:off x="3285441" y="965199"/>
            <a:ext cx="5074558" cy="4927601"/>
          </a:xfrm>
          <a:solidFill>
            <a:srgbClr val="FF0066"/>
          </a:solidFill>
          <a:ln>
            <a:solidFill>
              <a:schemeClr val="bg1"/>
            </a:solidFill>
          </a:ln>
        </p:spPr>
        <p:txBody>
          <a:bodyPr vert="horz" lIns="91440" tIns="45720" rIns="91440" bIns="45720" rtlCol="0" anchor="ctr">
            <a:normAutofit/>
          </a:bodyPr>
          <a:lstStyle/>
          <a:p>
            <a:pPr algn="l">
              <a:lnSpc>
                <a:spcPct val="90000"/>
              </a:lnSpc>
            </a:pPr>
            <a:r>
              <a:rPr lang="en-US" sz="4700" b="1" kern="1200" dirty="0">
                <a:solidFill>
                  <a:schemeClr val="tx1">
                    <a:lumMod val="85000"/>
                    <a:lumOff val="15000"/>
                  </a:schemeClr>
                </a:solidFill>
                <a:effectLst>
                  <a:outerShdw blurRad="38100" dist="38100" dir="2700000" algn="tl">
                    <a:srgbClr val="000000">
                      <a:alpha val="43137"/>
                    </a:srgbClr>
                  </a:outerShdw>
                </a:effectLst>
              </a:rPr>
              <a:t>¿CUÁLES SON </a:t>
            </a:r>
            <a:r>
              <a:rPr lang="en-US" sz="4700" b="1" kern="1200" dirty="0" smtClean="0">
                <a:solidFill>
                  <a:schemeClr val="tx1">
                    <a:lumMod val="85000"/>
                    <a:lumOff val="15000"/>
                  </a:schemeClr>
                </a:solidFill>
                <a:effectLst>
                  <a:outerShdw blurRad="38100" dist="38100" dir="2700000" algn="tl">
                    <a:srgbClr val="000000">
                      <a:alpha val="43137"/>
                    </a:srgbClr>
                  </a:outerShdw>
                </a:effectLst>
              </a:rPr>
              <a:t>LOS PILARES EN LOS </a:t>
            </a:r>
            <a:r>
              <a:rPr lang="en-US" sz="4700" b="1" kern="1200" dirty="0">
                <a:solidFill>
                  <a:schemeClr val="tx1">
                    <a:lumMod val="85000"/>
                    <a:lumOff val="15000"/>
                  </a:schemeClr>
                </a:solidFill>
                <a:effectLst>
                  <a:outerShdw blurRad="38100" dist="38100" dir="2700000" algn="tl">
                    <a:srgbClr val="000000">
                      <a:alpha val="43137"/>
                    </a:srgbClr>
                  </a:outerShdw>
                </a:effectLst>
              </a:rPr>
              <a:t>QUE SE SUSTENTA LA MASCULINIDAD HEGEMÓNICA?</a:t>
            </a:r>
          </a:p>
        </p:txBody>
      </p:sp>
      <p:cxnSp>
        <p:nvCxnSpPr>
          <p:cNvPr id="9" name="Straight Connector 8">
            <a:extLst>
              <a:ext uri="{FF2B5EF4-FFF2-40B4-BE49-F238E27FC236}">
                <a16:creationId xmlns="" xmlns:a16="http://schemas.microsoft.com/office/drawing/2014/main" id="{F0C57C7C-DFE9-4A1E-B7A9-DF40E63366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95814" y="2996952"/>
            <a:ext cx="2424343" cy="1163912"/>
          </a:xfrm>
          <a:prstGeom prst="rect">
            <a:avLst/>
          </a:prstGeom>
        </p:spPr>
      </p:pic>
    </p:spTree>
    <p:extLst>
      <p:ext uri="{BB962C8B-B14F-4D97-AF65-F5344CB8AC3E}">
        <p14:creationId xmlns:p14="http://schemas.microsoft.com/office/powerpoint/2010/main" val="394365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cablogs.diariomedico.com/reflepsiones/files/2010/12/365293439_8a2935b061.jp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148064" y="433728"/>
            <a:ext cx="3583326" cy="5374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755576" y="980728"/>
            <a:ext cx="3600399" cy="4678204"/>
          </a:xfrm>
          <a:prstGeom prst="rect">
            <a:avLst/>
          </a:prstGeom>
          <a:solidFill>
            <a:srgbClr val="FF0066"/>
          </a:solidFill>
          <a:effectLst>
            <a:glow rad="228600">
              <a:schemeClr val="accent5">
                <a:satMod val="175000"/>
                <a:alpha val="40000"/>
              </a:schemeClr>
            </a:glow>
          </a:effectLst>
        </p:spPr>
        <p:txBody>
          <a:bodyPr wrap="square">
            <a:spAutoFit/>
          </a:bodyPr>
          <a:lstStyle/>
          <a:p>
            <a:pPr algn="ctr"/>
            <a:r>
              <a:rPr lang="es-ES" sz="4000" b="1" dirty="0">
                <a:latin typeface="+mj-lt"/>
              </a:rPr>
              <a:t>1. </a:t>
            </a:r>
          </a:p>
          <a:p>
            <a:pPr algn="ctr"/>
            <a:r>
              <a:rPr lang="es-ES" sz="4000" b="1" dirty="0">
                <a:latin typeface="+mj-lt"/>
              </a:rPr>
              <a:t>La negación de emociones y el uso de la VIOLENCIA como </a:t>
            </a:r>
            <a:r>
              <a:rPr lang="es-ES" sz="4000" b="1" dirty="0" smtClean="0">
                <a:latin typeface="+mj-lt"/>
              </a:rPr>
              <a:t>válida </a:t>
            </a:r>
            <a:r>
              <a:rPr lang="es-ES" sz="4000" b="1" dirty="0">
                <a:latin typeface="+mj-lt"/>
              </a:rPr>
              <a:t>en los hombres</a:t>
            </a:r>
            <a:r>
              <a:rPr lang="es-MX" dirty="0">
                <a:latin typeface="+mj-lt"/>
              </a:rPr>
              <a:t/>
            </a:r>
            <a:br>
              <a:rPr lang="es-MX" dirty="0">
                <a:latin typeface="+mj-lt"/>
              </a:rPr>
            </a:br>
            <a:endParaRPr lang="es-MX" dirty="0">
              <a:latin typeface="+mj-lt"/>
            </a:endParaRPr>
          </a:p>
        </p:txBody>
      </p:sp>
    </p:spTree>
    <p:extLst>
      <p:ext uri="{BB962C8B-B14F-4D97-AF65-F5344CB8AC3E}">
        <p14:creationId xmlns:p14="http://schemas.microsoft.com/office/powerpoint/2010/main" val="353893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300BEB-7AC8-4A94-8B28-6FE6891F6799}"/>
              </a:ext>
            </a:extLst>
          </p:cNvPr>
          <p:cNvSpPr>
            <a:spLocks noGrp="1"/>
          </p:cNvSpPr>
          <p:nvPr>
            <p:ph type="title"/>
          </p:nvPr>
        </p:nvSpPr>
        <p:spPr>
          <a:xfrm>
            <a:off x="4103121" y="116632"/>
            <a:ext cx="4705943" cy="699867"/>
          </a:xfrm>
          <a:solidFill>
            <a:srgbClr val="FF0066"/>
          </a:solidFill>
        </p:spPr>
        <p:txBody>
          <a:bodyPr vert="horz" lIns="91440" tIns="45720" rIns="91440" bIns="45720" rtlCol="0" anchor="b">
            <a:normAutofit fontScale="90000"/>
          </a:bodyPr>
          <a:lstStyle/>
          <a:p>
            <a:pPr>
              <a:lnSpc>
                <a:spcPct val="90000"/>
              </a:lnSpc>
            </a:pPr>
            <a:r>
              <a:rPr lang="en-US" sz="4000" b="1" kern="1200" dirty="0">
                <a:solidFill>
                  <a:schemeClr val="tx1"/>
                </a:solidFill>
                <a:latin typeface="+mn-lt"/>
              </a:rPr>
              <a:t>¿CÓMO SE APRENDE?</a:t>
            </a:r>
          </a:p>
        </p:txBody>
      </p:sp>
      <p:pic>
        <p:nvPicPr>
          <p:cNvPr id="4" name="Imagen 3">
            <a:extLst>
              <a:ext uri="{FF2B5EF4-FFF2-40B4-BE49-F238E27FC236}">
                <a16:creationId xmlns="" xmlns:a16="http://schemas.microsoft.com/office/drawing/2014/main" id="{CFC0AC55-100A-446A-936F-E3962626D0BC}"/>
              </a:ext>
            </a:extLst>
          </p:cNvPr>
          <p:cNvPicPr>
            <a:picLocks noChangeAspect="1"/>
          </p:cNvPicPr>
          <p:nvPr/>
        </p:nvPicPr>
        <p:blipFill rotWithShape="1">
          <a:blip r:embed="rId2">
            <a:duotone>
              <a:prstClr val="black"/>
              <a:schemeClr val="accent5">
                <a:tint val="45000"/>
                <a:satMod val="400000"/>
              </a:schemeClr>
            </a:duotone>
          </a:blip>
          <a:srcRect l="20844" r="9431"/>
          <a:stretch/>
        </p:blipFill>
        <p:spPr>
          <a:xfrm>
            <a:off x="20" y="10"/>
            <a:ext cx="3490702" cy="6857990"/>
          </a:xfrm>
          <a:prstGeom prst="rect">
            <a:avLst/>
          </a:prstGeom>
        </p:spPr>
      </p:pic>
      <p:sp>
        <p:nvSpPr>
          <p:cNvPr id="5" name="CuadroTexto 4">
            <a:extLst>
              <a:ext uri="{FF2B5EF4-FFF2-40B4-BE49-F238E27FC236}">
                <a16:creationId xmlns="" xmlns:a16="http://schemas.microsoft.com/office/drawing/2014/main" id="{F7072761-50B5-4D69-B951-7D7322F683D5}"/>
              </a:ext>
            </a:extLst>
          </p:cNvPr>
          <p:cNvSpPr txBox="1"/>
          <p:nvPr/>
        </p:nvSpPr>
        <p:spPr>
          <a:xfrm>
            <a:off x="3787746" y="1124744"/>
            <a:ext cx="5176742" cy="5262979"/>
          </a:xfrm>
          <a:prstGeom prst="rect">
            <a:avLst/>
          </a:prstGeom>
          <a:noFill/>
        </p:spPr>
        <p:txBody>
          <a:bodyPr wrap="square" rtlCol="0">
            <a:spAutoFit/>
          </a:bodyPr>
          <a:lstStyle/>
          <a:p>
            <a:r>
              <a:rPr lang="es-CO" sz="2400" b="1" spc="300" dirty="0" smtClean="0">
                <a:effectLst>
                  <a:outerShdw blurRad="38100" dist="38100" dir="2700000" algn="tl">
                    <a:srgbClr val="000000">
                      <a:alpha val="43137"/>
                    </a:srgbClr>
                  </a:outerShdw>
                </a:effectLst>
              </a:rPr>
              <a:t>Color: azul</a:t>
            </a:r>
          </a:p>
          <a:p>
            <a:r>
              <a:rPr lang="es-CO" sz="2400" b="1" spc="300" dirty="0" smtClean="0">
                <a:effectLst>
                  <a:outerShdw blurRad="38100" dist="38100" dir="2700000" algn="tl">
                    <a:srgbClr val="000000">
                      <a:alpha val="43137"/>
                    </a:srgbClr>
                  </a:outerShdw>
                </a:effectLst>
              </a:rPr>
              <a:t>Los niños: no lloran</a:t>
            </a:r>
          </a:p>
          <a:p>
            <a:r>
              <a:rPr lang="es-CO" sz="2400" b="1" spc="300" dirty="0" smtClean="0">
                <a:effectLst>
                  <a:outerShdw blurRad="38100" dist="38100" dir="2700000" algn="tl">
                    <a:srgbClr val="000000">
                      <a:alpha val="43137"/>
                    </a:srgbClr>
                  </a:outerShdw>
                </a:effectLst>
              </a:rPr>
              <a:t>Si un niño se cae: déjelo, que se pare y sea hombrecito.</a:t>
            </a:r>
          </a:p>
          <a:p>
            <a:r>
              <a:rPr lang="es-CO" sz="2400" b="1" spc="300" dirty="0" smtClean="0">
                <a:effectLst>
                  <a:outerShdw blurRad="38100" dist="38100" dir="2700000" algn="tl">
                    <a:srgbClr val="000000">
                      <a:alpha val="43137"/>
                    </a:srgbClr>
                  </a:outerShdw>
                </a:effectLst>
              </a:rPr>
              <a:t>Los niños: no juegan con niñas.</a:t>
            </a:r>
          </a:p>
          <a:p>
            <a:r>
              <a:rPr lang="es-CO" sz="2400" b="1" spc="300" dirty="0" smtClean="0">
                <a:effectLst>
                  <a:outerShdw blurRad="38100" dist="38100" dir="2700000" algn="tl">
                    <a:srgbClr val="000000">
                      <a:alpha val="43137"/>
                    </a:srgbClr>
                  </a:outerShdw>
                </a:effectLst>
              </a:rPr>
              <a:t>Entre niños: no se tocan.</a:t>
            </a:r>
          </a:p>
          <a:p>
            <a:r>
              <a:rPr lang="es-CO" sz="2400" b="1" spc="300" dirty="0" smtClean="0">
                <a:effectLst>
                  <a:outerShdw blurRad="38100" dist="38100" dir="2700000" algn="tl">
                    <a:srgbClr val="000000">
                      <a:alpha val="43137"/>
                    </a:srgbClr>
                  </a:outerShdw>
                </a:effectLst>
              </a:rPr>
              <a:t>A los niños no hay que mimarlos tanto, se pueden volver maricas.</a:t>
            </a:r>
          </a:p>
          <a:p>
            <a:r>
              <a:rPr lang="es-CO" sz="2400" b="1" spc="300" dirty="0" smtClean="0">
                <a:effectLst>
                  <a:outerShdw blurRad="38100" dist="38100" dir="2700000" algn="tl">
                    <a:srgbClr val="000000">
                      <a:alpha val="43137"/>
                    </a:srgbClr>
                  </a:outerShdw>
                </a:effectLst>
              </a:rPr>
              <a:t>Usted me llega llorando y yo mismo lo castigo. </a:t>
            </a:r>
          </a:p>
          <a:p>
            <a:r>
              <a:rPr lang="es-CO" sz="2400" b="1" spc="300" dirty="0" smtClean="0">
                <a:effectLst>
                  <a:outerShdw blurRad="38100" dist="38100" dir="2700000" algn="tl">
                    <a:srgbClr val="000000">
                      <a:alpha val="43137"/>
                    </a:srgbClr>
                  </a:outerShdw>
                </a:effectLst>
              </a:rPr>
              <a:t>Demuestre que es un hombrecito.</a:t>
            </a:r>
            <a:endParaRPr lang="es-CO" dirty="0"/>
          </a:p>
        </p:txBody>
      </p:sp>
    </p:spTree>
    <p:extLst>
      <p:ext uri="{BB962C8B-B14F-4D97-AF65-F5344CB8AC3E}">
        <p14:creationId xmlns:p14="http://schemas.microsoft.com/office/powerpoint/2010/main" val="9862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A182A34-5559-46F2-9074-ED8E8C7EB4C3}"/>
              </a:ext>
            </a:extLst>
          </p:cNvPr>
          <p:cNvSpPr>
            <a:spLocks noGrp="1"/>
          </p:cNvSpPr>
          <p:nvPr>
            <p:ph type="title"/>
          </p:nvPr>
        </p:nvSpPr>
        <p:spPr>
          <a:xfrm>
            <a:off x="4716016" y="0"/>
            <a:ext cx="4413176" cy="760558"/>
          </a:xfrm>
          <a:solidFill>
            <a:srgbClr val="FF0066"/>
          </a:solidFill>
        </p:spPr>
        <p:txBody>
          <a:bodyPr>
            <a:normAutofit fontScale="90000"/>
          </a:bodyPr>
          <a:lstStyle/>
          <a:p>
            <a:r>
              <a:rPr lang="es-CO" sz="4800" b="1" dirty="0">
                <a:effectLst>
                  <a:outerShdw blurRad="38100" dist="38100" dir="2700000" algn="tl">
                    <a:srgbClr val="000000">
                      <a:alpha val="43137"/>
                    </a:srgbClr>
                  </a:outerShdw>
                </a:effectLst>
              </a:rPr>
              <a:t>¿QUÉ GENERA?</a:t>
            </a:r>
          </a:p>
        </p:txBody>
      </p:sp>
      <p:sp>
        <p:nvSpPr>
          <p:cNvPr id="4" name="Flecha: pentágono 3">
            <a:extLst>
              <a:ext uri="{FF2B5EF4-FFF2-40B4-BE49-F238E27FC236}">
                <a16:creationId xmlns="" xmlns:a16="http://schemas.microsoft.com/office/drawing/2014/main" id="{FCB11149-A5EC-4C45-8234-C17F1B80BC9F}"/>
              </a:ext>
            </a:extLst>
          </p:cNvPr>
          <p:cNvSpPr/>
          <p:nvPr/>
        </p:nvSpPr>
        <p:spPr>
          <a:xfrm>
            <a:off x="457200" y="1417638"/>
            <a:ext cx="2530624" cy="1440160"/>
          </a:xfrm>
          <a:prstGeom prst="homeP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effectLst>
                  <a:outerShdw blurRad="38100" dist="38100" dir="2700000" algn="tl">
                    <a:srgbClr val="000000">
                      <a:alpha val="43137"/>
                    </a:srgbClr>
                  </a:outerShdw>
                </a:effectLst>
              </a:rPr>
              <a:t>POCAS O NULAS HABILIDADES EMOCIONALE</a:t>
            </a:r>
            <a:r>
              <a:rPr lang="es-CO" dirty="0"/>
              <a:t>S</a:t>
            </a:r>
          </a:p>
        </p:txBody>
      </p:sp>
      <p:sp>
        <p:nvSpPr>
          <p:cNvPr id="5" name="Flecha: pentágono 4">
            <a:extLst>
              <a:ext uri="{FF2B5EF4-FFF2-40B4-BE49-F238E27FC236}">
                <a16:creationId xmlns="" xmlns:a16="http://schemas.microsoft.com/office/drawing/2014/main" id="{EECF65AC-BA39-4517-AB8A-63F914712A10}"/>
              </a:ext>
            </a:extLst>
          </p:cNvPr>
          <p:cNvSpPr/>
          <p:nvPr/>
        </p:nvSpPr>
        <p:spPr>
          <a:xfrm>
            <a:off x="2555776" y="2560043"/>
            <a:ext cx="2530624" cy="1440160"/>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effectLst>
                  <a:outerShdw blurRad="38100" dist="38100" dir="2700000" algn="tl">
                    <a:srgbClr val="000000">
                      <a:alpha val="43137"/>
                    </a:srgbClr>
                  </a:outerShdw>
                </a:effectLst>
              </a:rPr>
              <a:t>AFECTA LAS RELACIONES CON LOS DEMÁS</a:t>
            </a:r>
          </a:p>
        </p:txBody>
      </p:sp>
      <p:sp>
        <p:nvSpPr>
          <p:cNvPr id="6" name="Flecha: pentágono 5">
            <a:extLst>
              <a:ext uri="{FF2B5EF4-FFF2-40B4-BE49-F238E27FC236}">
                <a16:creationId xmlns="" xmlns:a16="http://schemas.microsoft.com/office/drawing/2014/main" id="{2DEB0396-DFEC-4F8A-9AE1-F18FBC22DC77}"/>
              </a:ext>
            </a:extLst>
          </p:cNvPr>
          <p:cNvSpPr/>
          <p:nvPr/>
        </p:nvSpPr>
        <p:spPr>
          <a:xfrm>
            <a:off x="4716016" y="3702448"/>
            <a:ext cx="2468960" cy="1440160"/>
          </a:xfrm>
          <a:prstGeom prst="homeP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effectLst>
                  <a:outerShdw blurRad="38100" dist="38100" dir="2700000" algn="tl">
                    <a:srgbClr val="000000">
                      <a:alpha val="43137"/>
                    </a:srgbClr>
                  </a:outerShdw>
                </a:effectLst>
              </a:rPr>
              <a:t>AFECTA SU SALUD EMOCIONAL Y FÍSICA</a:t>
            </a:r>
          </a:p>
        </p:txBody>
      </p:sp>
      <p:sp>
        <p:nvSpPr>
          <p:cNvPr id="7" name="Flecha: pentágono 6">
            <a:extLst>
              <a:ext uri="{FF2B5EF4-FFF2-40B4-BE49-F238E27FC236}">
                <a16:creationId xmlns="" xmlns:a16="http://schemas.microsoft.com/office/drawing/2014/main" id="{56C4D151-765B-4EC2-9646-040874E2FCBD}"/>
              </a:ext>
            </a:extLst>
          </p:cNvPr>
          <p:cNvSpPr/>
          <p:nvPr/>
        </p:nvSpPr>
        <p:spPr>
          <a:xfrm>
            <a:off x="6660232" y="5013176"/>
            <a:ext cx="2468960" cy="1440160"/>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effectLst>
                  <a:outerShdw blurRad="38100" dist="38100" dir="2700000" algn="tl">
                    <a:srgbClr val="000000">
                      <a:alpha val="43137"/>
                    </a:srgbClr>
                  </a:outerShdw>
                </a:effectLst>
              </a:rPr>
              <a:t>LOS PREDISPONE A LA VIOLENCIA</a:t>
            </a:r>
          </a:p>
        </p:txBody>
      </p:sp>
      <p:pic>
        <p:nvPicPr>
          <p:cNvPr id="8" name="Imagen 7">
            <a:extLst>
              <a:ext uri="{FF2B5EF4-FFF2-40B4-BE49-F238E27FC236}">
                <a16:creationId xmlns="" xmlns:a16="http://schemas.microsoft.com/office/drawing/2014/main" id="{47757991-8FE9-45BE-9693-FF00B75A8259}"/>
              </a:ext>
            </a:extLst>
          </p:cNvPr>
          <p:cNvPicPr>
            <a:picLocks noChangeAspect="1"/>
          </p:cNvPicPr>
          <p:nvPr/>
        </p:nvPicPr>
        <p:blipFill>
          <a:blip r:embed="rId2">
            <a:duotone>
              <a:schemeClr val="bg2">
                <a:shade val="45000"/>
                <a:satMod val="135000"/>
              </a:schemeClr>
              <a:prstClr val="white"/>
            </a:duotone>
          </a:blip>
          <a:stretch>
            <a:fillRect/>
          </a:stretch>
        </p:blipFill>
        <p:spPr>
          <a:xfrm>
            <a:off x="198512" y="4422528"/>
            <a:ext cx="3048000" cy="2119313"/>
          </a:xfrm>
          <a:prstGeom prst="rect">
            <a:avLst/>
          </a:prstGeom>
          <a:ln>
            <a:noFill/>
          </a:ln>
          <a:effectLst>
            <a:softEdge rad="112500"/>
          </a:effectLst>
        </p:spPr>
      </p:pic>
      <p:sp>
        <p:nvSpPr>
          <p:cNvPr id="10" name="Rectángulo 9">
            <a:extLst>
              <a:ext uri="{FF2B5EF4-FFF2-40B4-BE49-F238E27FC236}">
                <a16:creationId xmlns="" xmlns:a16="http://schemas.microsoft.com/office/drawing/2014/main" id="{0A3FD204-0749-428E-A52D-CB2F7153F425}"/>
              </a:ext>
            </a:extLst>
          </p:cNvPr>
          <p:cNvSpPr/>
          <p:nvPr/>
        </p:nvSpPr>
        <p:spPr>
          <a:xfrm>
            <a:off x="1547664" y="5772906"/>
            <a:ext cx="1080120" cy="43204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600" b="1" dirty="0">
                <a:effectLst>
                  <a:outerShdw blurRad="38100" dist="38100" dir="2700000" algn="tl">
                    <a:srgbClr val="000000">
                      <a:alpha val="43137"/>
                    </a:srgbClr>
                  </a:outerShdw>
                </a:effectLst>
              </a:rPr>
              <a:t>HOMBRES</a:t>
            </a:r>
          </a:p>
        </p:txBody>
      </p:sp>
    </p:spTree>
    <p:extLst>
      <p:ext uri="{BB962C8B-B14F-4D97-AF65-F5344CB8AC3E}">
        <p14:creationId xmlns:p14="http://schemas.microsoft.com/office/powerpoint/2010/main" val="30322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La imagen puede contener: una o varias personas y béisbol">
            <a:extLst>
              <a:ext uri="{FF2B5EF4-FFF2-40B4-BE49-F238E27FC236}">
                <a16:creationId xmlns="" xmlns:a16="http://schemas.microsoft.com/office/drawing/2014/main" id="{05EF417B-1709-49C2-A864-30753361E7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40" r="19894" b="-2"/>
          <a:stretch/>
        </p:blipFill>
        <p:spPr bwMode="auto">
          <a:xfrm>
            <a:off x="0" y="5740"/>
            <a:ext cx="3347844" cy="68522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 xmlns:a16="http://schemas.microsoft.com/office/drawing/2014/main" id="{B3ECD22E-2C05-48ED-BAED-77AF6D6FC514}"/>
              </a:ext>
            </a:extLst>
          </p:cNvPr>
          <p:cNvSpPr>
            <a:spLocks noGrp="1"/>
          </p:cNvSpPr>
          <p:nvPr>
            <p:ph idx="1"/>
          </p:nvPr>
        </p:nvSpPr>
        <p:spPr>
          <a:xfrm>
            <a:off x="4283968" y="620688"/>
            <a:ext cx="4258752" cy="5976664"/>
          </a:xfrm>
        </p:spPr>
        <p:txBody>
          <a:bodyPr>
            <a:noAutofit/>
          </a:bodyPr>
          <a:lstStyle/>
          <a:p>
            <a:pPr marL="0" indent="0" algn="just">
              <a:buNone/>
            </a:pPr>
            <a:r>
              <a:rPr lang="es-MX" sz="2000" b="1" dirty="0" smtClean="0">
                <a:effectLst>
                  <a:outerShdw blurRad="38100" dist="38100" dir="2700000" algn="tl">
                    <a:srgbClr val="000000">
                      <a:alpha val="43137"/>
                    </a:srgbClr>
                  </a:outerShdw>
                </a:effectLst>
              </a:rPr>
              <a:t>“Muchos </a:t>
            </a:r>
            <a:r>
              <a:rPr lang="es-MX" sz="2000" b="1" dirty="0">
                <a:effectLst>
                  <a:outerShdw blurRad="38100" dist="38100" dir="2700000" algn="tl">
                    <a:srgbClr val="000000">
                      <a:alpha val="43137"/>
                    </a:srgbClr>
                  </a:outerShdw>
                </a:effectLst>
              </a:rPr>
              <a:t>hombres se encuentran aún lejos de alcanzar la </a:t>
            </a:r>
            <a:r>
              <a:rPr lang="es-MX" sz="2000" b="1" dirty="0" smtClean="0">
                <a:effectLst>
                  <a:outerShdw blurRad="38100" dist="38100" dir="2700000" algn="tl">
                    <a:srgbClr val="000000">
                      <a:alpha val="43137"/>
                    </a:srgbClr>
                  </a:outerShdw>
                </a:effectLst>
              </a:rPr>
              <a:t>NORMA MÍTICA del </a:t>
            </a:r>
            <a:r>
              <a:rPr lang="es-MX" sz="2000" b="1" dirty="0">
                <a:effectLst>
                  <a:outerShdw blurRad="38100" dist="38100" dir="2700000" algn="tl">
                    <a:srgbClr val="000000">
                      <a:alpha val="43137"/>
                    </a:srgbClr>
                  </a:outerShdw>
                </a:effectLst>
              </a:rPr>
              <a:t>éxito, del poder, del autodominio y de la </a:t>
            </a:r>
            <a:r>
              <a:rPr lang="es-MX" sz="2000" b="1" dirty="0" smtClean="0">
                <a:effectLst>
                  <a:outerShdw blurRad="38100" dist="38100" dir="2700000" algn="tl">
                    <a:srgbClr val="000000">
                      <a:alpha val="43137"/>
                    </a:srgbClr>
                  </a:outerShdw>
                </a:effectLst>
              </a:rPr>
              <a:t>fuerza… </a:t>
            </a:r>
          </a:p>
          <a:p>
            <a:pPr marL="0" indent="0" algn="just">
              <a:buNone/>
            </a:pPr>
            <a:r>
              <a:rPr lang="es-MX" sz="2000" b="1" dirty="0" smtClean="0">
                <a:effectLst>
                  <a:outerShdw blurRad="38100" dist="38100" dir="2700000" algn="tl">
                    <a:srgbClr val="000000">
                      <a:alpha val="43137"/>
                    </a:srgbClr>
                  </a:outerShdw>
                </a:effectLst>
              </a:rPr>
              <a:t>esa </a:t>
            </a:r>
            <a:r>
              <a:rPr lang="es-MX" sz="2000" b="1" dirty="0">
                <a:effectLst>
                  <a:outerShdw blurRad="38100" dist="38100" dir="2700000" algn="tl">
                    <a:srgbClr val="000000">
                      <a:alpha val="43137"/>
                    </a:srgbClr>
                  </a:outerShdw>
                </a:effectLst>
              </a:rPr>
              <a:t>imagen inaccesible de virilidad genera una dolorosa toma de conciencia: la de ser un hombre </a:t>
            </a:r>
            <a:r>
              <a:rPr lang="es-MX" sz="2000" b="1" dirty="0" smtClean="0">
                <a:effectLst>
                  <a:outerShdw blurRad="38100" dist="38100" dir="2700000" algn="tl">
                    <a:srgbClr val="000000">
                      <a:alpha val="43137"/>
                    </a:srgbClr>
                  </a:outerShdw>
                </a:effectLst>
              </a:rPr>
              <a:t>incompleto…</a:t>
            </a:r>
          </a:p>
          <a:p>
            <a:pPr marL="0" indent="0" algn="just">
              <a:buNone/>
            </a:pPr>
            <a:r>
              <a:rPr lang="es-MX" sz="2000" b="1" dirty="0" smtClean="0">
                <a:effectLst>
                  <a:outerShdw blurRad="38100" dist="38100" dir="2700000" algn="tl">
                    <a:srgbClr val="000000">
                      <a:alpha val="43137"/>
                    </a:srgbClr>
                  </a:outerShdw>
                </a:effectLst>
              </a:rPr>
              <a:t>eso </a:t>
            </a:r>
            <a:r>
              <a:rPr lang="es-MX" sz="2000" b="1" dirty="0">
                <a:effectLst>
                  <a:outerShdw blurRad="38100" dist="38100" dir="2700000" algn="tl">
                    <a:srgbClr val="000000">
                      <a:alpha val="43137"/>
                    </a:srgbClr>
                  </a:outerShdw>
                </a:effectLst>
              </a:rPr>
              <a:t>los lleva convertirse en pioneros de una masculinidad obsesiva y compulsiva que no sólo no los deja vivir en paz, sino que acaba siendo fuente de autodestrucción y de agresividad contra todos aquellos que amenacen con hacerles caer la máscara..."</a:t>
            </a:r>
            <a:br>
              <a:rPr lang="es-MX" sz="2000" b="1" dirty="0">
                <a:effectLst>
                  <a:outerShdw blurRad="38100" dist="38100" dir="2700000" algn="tl">
                    <a:srgbClr val="000000">
                      <a:alpha val="43137"/>
                    </a:srgbClr>
                  </a:outerShdw>
                </a:effectLst>
              </a:rPr>
            </a:br>
            <a:r>
              <a:rPr lang="es-MX" sz="2000" b="1" dirty="0">
                <a:effectLst>
                  <a:outerShdw blurRad="38100" dist="38100" dir="2700000" algn="tl">
                    <a:srgbClr val="000000">
                      <a:alpha val="43137"/>
                    </a:srgbClr>
                  </a:outerShdw>
                </a:effectLst>
              </a:rPr>
              <a:t>(Elizabeth Badinter, 1993)</a:t>
            </a:r>
            <a:endParaRPr lang="es-CO"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622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5421F912-7D2E-4780-A94E-47C6E25D5067}"/>
              </a:ext>
            </a:extLst>
          </p:cNvPr>
          <p:cNvSpPr>
            <a:spLocks noGrp="1"/>
          </p:cNvSpPr>
          <p:nvPr>
            <p:ph idx="1"/>
          </p:nvPr>
        </p:nvSpPr>
        <p:spPr>
          <a:xfrm>
            <a:off x="755576" y="973247"/>
            <a:ext cx="3672408" cy="4901485"/>
          </a:xfrm>
        </p:spPr>
        <p:txBody>
          <a:bodyPr>
            <a:noAutofit/>
          </a:bodyPr>
          <a:lstStyle/>
          <a:p>
            <a:pPr marL="0" indent="0" algn="ctr">
              <a:buNone/>
            </a:pPr>
            <a:r>
              <a:rPr lang="es-MX" sz="2200" b="1" dirty="0">
                <a:effectLst>
                  <a:outerShdw blurRad="38100" dist="38100" dir="2700000" algn="tl">
                    <a:srgbClr val="000000">
                      <a:alpha val="43137"/>
                    </a:srgbClr>
                  </a:outerShdw>
                </a:effectLst>
              </a:rPr>
              <a:t>Esta ideología </a:t>
            </a:r>
            <a:r>
              <a:rPr lang="es-MX" sz="2200" b="1" dirty="0" smtClean="0">
                <a:effectLst>
                  <a:outerShdw blurRad="38100" dist="38100" dir="2700000" algn="tl">
                    <a:srgbClr val="000000">
                      <a:alpha val="43137"/>
                    </a:srgbClr>
                  </a:outerShdw>
                </a:effectLst>
              </a:rPr>
              <a:t>enseñada </a:t>
            </a:r>
            <a:r>
              <a:rPr lang="es-MX" sz="2200" b="1" dirty="0">
                <a:effectLst>
                  <a:outerShdw blurRad="38100" dist="38100" dir="2700000" algn="tl">
                    <a:srgbClr val="000000">
                      <a:alpha val="43137"/>
                    </a:srgbClr>
                  </a:outerShdw>
                </a:effectLst>
              </a:rPr>
              <a:t>y aprendida desde temprana edad por los hombres, </a:t>
            </a:r>
            <a:r>
              <a:rPr lang="es-MX" sz="2200" b="1" dirty="0" smtClean="0">
                <a:effectLst>
                  <a:outerShdw blurRad="38100" dist="38100" dir="2700000" algn="tl">
                    <a:srgbClr val="000000">
                      <a:alpha val="43137"/>
                    </a:srgbClr>
                  </a:outerShdw>
                </a:effectLst>
              </a:rPr>
              <a:t>afecta </a:t>
            </a:r>
            <a:r>
              <a:rPr lang="es-MX" sz="2200" b="1" dirty="0">
                <a:effectLst>
                  <a:outerShdw blurRad="38100" dist="38100" dir="2700000" algn="tl">
                    <a:srgbClr val="000000">
                      <a:alpha val="43137"/>
                    </a:srgbClr>
                  </a:outerShdw>
                </a:effectLst>
              </a:rPr>
              <a:t>varias dimensiones de su </a:t>
            </a:r>
            <a:r>
              <a:rPr lang="es-MX" sz="2200" b="1" dirty="0" smtClean="0">
                <a:effectLst>
                  <a:outerShdw blurRad="38100" dist="38100" dir="2700000" algn="tl">
                    <a:srgbClr val="000000">
                      <a:alpha val="43137"/>
                    </a:srgbClr>
                  </a:outerShdw>
                </a:effectLst>
              </a:rPr>
              <a:t>vida, los </a:t>
            </a:r>
            <a:r>
              <a:rPr lang="es-MX" sz="2200" b="1" dirty="0">
                <a:effectLst>
                  <a:outerShdw blurRad="38100" dist="38100" dir="2700000" algn="tl">
                    <a:srgbClr val="000000">
                      <a:alpha val="43137"/>
                    </a:srgbClr>
                  </a:outerShdw>
                </a:effectLst>
              </a:rPr>
              <a:t>hace estar desconectados de sí, de sus sentimientos; su salud </a:t>
            </a:r>
            <a:r>
              <a:rPr lang="es-MX" sz="2200" b="1" dirty="0" smtClean="0">
                <a:effectLst>
                  <a:outerShdw blurRad="38100" dist="38100" dir="2700000" algn="tl">
                    <a:srgbClr val="000000">
                      <a:alpha val="43137"/>
                    </a:srgbClr>
                  </a:outerShdw>
                </a:effectLst>
              </a:rPr>
              <a:t>mental y los </a:t>
            </a:r>
            <a:r>
              <a:rPr lang="es-MX" sz="2200" b="1" dirty="0">
                <a:effectLst>
                  <a:outerShdw blurRad="38100" dist="38100" dir="2700000" algn="tl">
                    <a:srgbClr val="000000">
                      <a:alpha val="43137"/>
                    </a:srgbClr>
                  </a:outerShdw>
                </a:effectLst>
              </a:rPr>
              <a:t>predispone a la violencia de </a:t>
            </a:r>
            <a:r>
              <a:rPr lang="es-MX" sz="2200" b="1" dirty="0" smtClean="0">
                <a:effectLst>
                  <a:outerShdw blurRad="38100" dist="38100" dir="2700000" algn="tl">
                    <a:srgbClr val="000000">
                      <a:alpha val="43137"/>
                    </a:srgbClr>
                  </a:outerShdw>
                </a:effectLst>
              </a:rPr>
              <a:t>género, muchos </a:t>
            </a:r>
            <a:r>
              <a:rPr lang="es-MX" sz="2200" b="1" dirty="0">
                <a:effectLst>
                  <a:outerShdw blurRad="38100" dist="38100" dir="2700000" algn="tl">
                    <a:srgbClr val="000000">
                      <a:alpha val="43137"/>
                    </a:srgbClr>
                  </a:outerShdw>
                </a:effectLst>
              </a:rPr>
              <a:t>hombres no saben cómo manejar ni sus emociones ni las de su pareja, generando conflictos y rupturas. </a:t>
            </a:r>
            <a:endParaRPr lang="es-CO" sz="2200" b="1" dirty="0">
              <a:effectLst>
                <a:outerShdw blurRad="38100" dist="38100" dir="2700000" algn="tl">
                  <a:srgbClr val="000000">
                    <a:alpha val="43137"/>
                  </a:srgbClr>
                </a:outerShdw>
              </a:effectLst>
            </a:endParaRPr>
          </a:p>
        </p:txBody>
      </p:sp>
      <p:pic>
        <p:nvPicPr>
          <p:cNvPr id="4" name="Imagen 3">
            <a:extLst>
              <a:ext uri="{FF2B5EF4-FFF2-40B4-BE49-F238E27FC236}">
                <a16:creationId xmlns="" xmlns:a16="http://schemas.microsoft.com/office/drawing/2014/main" id="{51CDAA4C-C79E-4395-BFA6-1B9E1C485CC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3846" t="9074" r="5769" b="48243"/>
          <a:stretch/>
        </p:blipFill>
        <p:spPr>
          <a:xfrm>
            <a:off x="5759624" y="0"/>
            <a:ext cx="3384376" cy="2492896"/>
          </a:xfrm>
          <a:prstGeom prst="rect">
            <a:avLst/>
          </a:prstGeom>
        </p:spPr>
      </p:pic>
      <p:pic>
        <p:nvPicPr>
          <p:cNvPr id="5" name="Imagen 4">
            <a:extLst>
              <a:ext uri="{FF2B5EF4-FFF2-40B4-BE49-F238E27FC236}">
                <a16:creationId xmlns="" xmlns:a16="http://schemas.microsoft.com/office/drawing/2014/main" id="{0D586095-1B37-4EA8-B710-3C52B3A066B3}"/>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l="8370" t="3796" r="8477" b="15070"/>
          <a:stretch/>
        </p:blipFill>
        <p:spPr>
          <a:xfrm>
            <a:off x="5759623" y="4581128"/>
            <a:ext cx="3384377" cy="2276872"/>
          </a:xfrm>
          <a:prstGeom prst="rect">
            <a:avLst/>
          </a:prstGeom>
        </p:spPr>
      </p:pic>
      <p:pic>
        <p:nvPicPr>
          <p:cNvPr id="6" name="Imagen 5">
            <a:extLst>
              <a:ext uri="{FF2B5EF4-FFF2-40B4-BE49-F238E27FC236}">
                <a16:creationId xmlns="" xmlns:a16="http://schemas.microsoft.com/office/drawing/2014/main" id="{D5F83839-4943-4180-9198-2F8CB3DCE7F4}"/>
              </a:ext>
            </a:extLst>
          </p:cNvPr>
          <p:cNvPicPr>
            <a:picLocks noChangeAspect="1"/>
          </p:cNvPicPr>
          <p:nvPr/>
        </p:nvPicPr>
        <p:blipFill rotWithShape="1">
          <a:blip r:embed="rId6"/>
          <a:srcRect l="16788" t="12587" r="4623" b="11493"/>
          <a:stretch/>
        </p:blipFill>
        <p:spPr>
          <a:xfrm>
            <a:off x="5759623" y="2492896"/>
            <a:ext cx="3384376" cy="2088232"/>
          </a:xfrm>
          <a:prstGeom prst="rect">
            <a:avLst/>
          </a:prstGeom>
        </p:spPr>
      </p:pic>
    </p:spTree>
    <p:extLst>
      <p:ext uri="{BB962C8B-B14F-4D97-AF65-F5344CB8AC3E}">
        <p14:creationId xmlns:p14="http://schemas.microsoft.com/office/powerpoint/2010/main" val="427601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1331640" y="606202"/>
            <a:ext cx="4464496" cy="5544616"/>
          </a:xfrm>
        </p:spPr>
        <p:txBody>
          <a:bodyPr>
            <a:normAutofit fontScale="25000" lnSpcReduction="20000"/>
          </a:bodyPr>
          <a:lstStyle/>
          <a:p>
            <a:pPr marL="0" indent="0">
              <a:buFont typeface="Wingdings 2" panose="05020102010507070707" pitchFamily="18" charset="2"/>
              <a:buNone/>
            </a:pPr>
            <a:endParaRPr lang="es-CO" altLang="es-CO" sz="2400" b="1" dirty="0" smtClean="0"/>
          </a:p>
          <a:p>
            <a:pPr marL="0" indent="0" algn="ctr">
              <a:buFont typeface="Wingdings 2" panose="05020102010507070707" pitchFamily="18" charset="2"/>
              <a:buNone/>
            </a:pPr>
            <a:endParaRPr lang="es-CO" altLang="es-CO" sz="2400" dirty="0" smtClean="0"/>
          </a:p>
          <a:p>
            <a:pPr marL="0" indent="0" algn="ctr">
              <a:buFont typeface="Wingdings 2" panose="05020102010507070707" pitchFamily="18" charset="2"/>
              <a:buNone/>
            </a:pPr>
            <a:r>
              <a:rPr lang="en-US" sz="12800" dirty="0" smtClean="0">
                <a:effectLst>
                  <a:outerShdw blurRad="38100" dist="38100" dir="2700000" algn="tl">
                    <a:srgbClr val="000000">
                      <a:alpha val="43137"/>
                    </a:srgbClr>
                  </a:outerShdw>
                </a:effectLst>
                <a:latin typeface="+mj-lt"/>
              </a:rPr>
              <a:t>El </a:t>
            </a:r>
            <a:r>
              <a:rPr lang="es-CO" sz="12800" dirty="0" smtClean="0">
                <a:effectLst>
                  <a:outerShdw blurRad="38100" dist="38100" dir="2700000" algn="tl">
                    <a:srgbClr val="000000">
                      <a:alpha val="43137"/>
                    </a:srgbClr>
                  </a:outerShdw>
                </a:effectLst>
                <a:latin typeface="+mj-lt"/>
              </a:rPr>
              <a:t>sujeto</a:t>
            </a:r>
            <a:r>
              <a:rPr lang="en-US" sz="12800" dirty="0" smtClean="0">
                <a:effectLst>
                  <a:outerShdw blurRad="38100" dist="38100" dir="2700000" algn="tl">
                    <a:srgbClr val="000000">
                      <a:alpha val="43137"/>
                    </a:srgbClr>
                  </a:outerShdw>
                </a:effectLst>
                <a:latin typeface="+mj-lt"/>
              </a:rPr>
              <a:t> masculino </a:t>
            </a:r>
            <a:r>
              <a:rPr lang="es-CO" sz="12800" dirty="0" smtClean="0">
                <a:effectLst>
                  <a:outerShdw blurRad="38100" dist="38100" dir="2700000" algn="tl">
                    <a:srgbClr val="000000">
                      <a:alpha val="43137"/>
                    </a:srgbClr>
                  </a:outerShdw>
                </a:effectLst>
                <a:latin typeface="+mj-lt"/>
              </a:rPr>
              <a:t>es</a:t>
            </a:r>
            <a:r>
              <a:rPr lang="en-US" sz="12800" dirty="0" smtClean="0">
                <a:effectLst>
                  <a:outerShdw blurRad="38100" dist="38100" dir="2700000" algn="tl">
                    <a:srgbClr val="000000">
                      <a:alpha val="43137"/>
                    </a:srgbClr>
                  </a:outerShdw>
                </a:effectLst>
                <a:latin typeface="+mj-lt"/>
              </a:rPr>
              <a:t> producto de la </a:t>
            </a:r>
            <a:r>
              <a:rPr lang="es-CO" sz="12800" dirty="0" smtClean="0">
                <a:effectLst>
                  <a:outerShdw blurRad="38100" dist="38100" dir="2700000" algn="tl">
                    <a:srgbClr val="000000">
                      <a:alpha val="43137"/>
                    </a:srgbClr>
                  </a:outerShdw>
                </a:effectLst>
                <a:latin typeface="+mj-lt"/>
              </a:rPr>
              <a:t>socialización</a:t>
            </a:r>
            <a:r>
              <a:rPr lang="en-US" sz="12800" dirty="0" smtClean="0">
                <a:effectLst>
                  <a:outerShdw blurRad="38100" dist="38100" dir="2700000" algn="tl">
                    <a:srgbClr val="000000">
                      <a:alpha val="43137"/>
                    </a:srgbClr>
                  </a:outerShdw>
                </a:effectLst>
                <a:latin typeface="+mj-lt"/>
              </a:rPr>
              <a:t> y de todos los  mandatos bajo los cuales debe actuar y bajo los cuáles será evaluada su  hombría. </a:t>
            </a:r>
            <a:r>
              <a:rPr lang="es-CO" sz="12800" dirty="0" smtClean="0">
                <a:effectLst>
                  <a:outerShdw blurRad="38100" dist="38100" dir="2700000" algn="tl">
                    <a:srgbClr val="000000">
                      <a:alpha val="43137"/>
                    </a:srgbClr>
                  </a:outerShdw>
                </a:effectLst>
                <a:latin typeface="+mj-lt"/>
              </a:rPr>
              <a:t>Éstas</a:t>
            </a:r>
            <a:r>
              <a:rPr lang="en-US" sz="12800" dirty="0" smtClean="0">
                <a:effectLst>
                  <a:outerShdw blurRad="38100" dist="38100" dir="2700000" algn="tl">
                    <a:srgbClr val="000000">
                      <a:alpha val="43137"/>
                    </a:srgbClr>
                  </a:outerShdw>
                </a:effectLst>
                <a:latin typeface="+mj-lt"/>
              </a:rPr>
              <a:t> </a:t>
            </a:r>
            <a:r>
              <a:rPr lang="es-CO" altLang="es-CO" sz="12800" dirty="0" smtClean="0">
                <a:latin typeface="+mj-lt"/>
              </a:rPr>
              <a:t> características de la masculinidad también están presentes en los cuentos, tradiciones y leyendas de los pueblos y culturas. </a:t>
            </a:r>
            <a:endParaRPr lang="es-CO" altLang="es-CO" sz="12800" dirty="0" smtClean="0">
              <a:latin typeface="+mj-lt"/>
            </a:endParaRPr>
          </a:p>
          <a:p>
            <a:pPr marL="0" indent="0" algn="ctr">
              <a:buFont typeface="Wingdings 2" panose="05020102010507070707" pitchFamily="18" charset="2"/>
              <a:buNone/>
            </a:pPr>
            <a:endParaRPr lang="es-CO" altLang="es-CO" sz="14400" dirty="0">
              <a:latin typeface="Calibri" panose="020F0502020204030204" pitchFamily="34" charset="0"/>
            </a:endParaRPr>
          </a:p>
          <a:p>
            <a:pPr marL="0" indent="0" algn="ctr">
              <a:buFont typeface="Wingdings 2" panose="05020102010507070707" pitchFamily="18" charset="2"/>
              <a:buNone/>
            </a:pPr>
            <a:endParaRPr lang="es-CO" altLang="es-CO" sz="2800" dirty="0" smtClean="0">
              <a:latin typeface="Calibri" panose="020F0502020204030204" pitchFamily="34" charset="0"/>
            </a:endParaRPr>
          </a:p>
          <a:p>
            <a:pPr marL="0" indent="0" algn="ctr">
              <a:buFont typeface="Wingdings 2" panose="05020102010507070707" pitchFamily="18" charset="2"/>
              <a:buNone/>
            </a:pPr>
            <a:endParaRPr lang="es-CO" altLang="es-CO" sz="2800" dirty="0">
              <a:latin typeface="Calibri" panose="020F0502020204030204" pitchFamily="34" charset="0"/>
            </a:endParaRPr>
          </a:p>
          <a:p>
            <a:pPr marL="0" indent="0" algn="ctr">
              <a:buFont typeface="Wingdings 2" panose="05020102010507070707" pitchFamily="18" charset="2"/>
              <a:buNone/>
            </a:pPr>
            <a:r>
              <a:rPr lang="es-CO" altLang="es-CO" sz="2800" dirty="0" smtClean="0">
                <a:latin typeface="Calibri" panose="020F0502020204030204" pitchFamily="34" charset="0"/>
              </a:rPr>
              <a:t> </a:t>
            </a:r>
          </a:p>
        </p:txBody>
      </p:sp>
      <p:pic>
        <p:nvPicPr>
          <p:cNvPr id="9" name="Imagen 8"/>
          <p:cNvPicPr>
            <a:picLocks noChangeAspect="1"/>
          </p:cNvPicPr>
          <p:nvPr/>
        </p:nvPicPr>
        <p:blipFill rotWithShape="1">
          <a:blip r:embed="rId2"/>
          <a:srcRect l="10648" r="11269"/>
          <a:stretch/>
        </p:blipFill>
        <p:spPr>
          <a:xfrm>
            <a:off x="7559825" y="0"/>
            <a:ext cx="1584176" cy="2247900"/>
          </a:xfrm>
          <a:prstGeom prst="rect">
            <a:avLst/>
          </a:prstGeom>
        </p:spPr>
      </p:pic>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l="7529" b="6504"/>
          <a:stretch/>
        </p:blipFill>
        <p:spPr>
          <a:xfrm>
            <a:off x="7559825" y="4337721"/>
            <a:ext cx="1584175" cy="2520279"/>
          </a:xfrm>
          <a:prstGeom prst="rect">
            <a:avLst/>
          </a:prstGeom>
        </p:spPr>
      </p:pic>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18621" t="4275" r="6924"/>
          <a:stretch/>
        </p:blipFill>
        <p:spPr>
          <a:xfrm>
            <a:off x="7555231" y="2247900"/>
            <a:ext cx="1584175" cy="2261220"/>
          </a:xfrm>
          <a:prstGeom prst="rect">
            <a:avLst/>
          </a:prstGeom>
        </p:spPr>
      </p:pic>
    </p:spTree>
    <p:extLst>
      <p:ext uri="{BB962C8B-B14F-4D97-AF65-F5344CB8AC3E}">
        <p14:creationId xmlns:p14="http://schemas.microsoft.com/office/powerpoint/2010/main" val="1569420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098BCBB0-5A8B-491F-88D5-E19A344962B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6258" t="11029" r="10245" b="11401"/>
          <a:stretch/>
        </p:blipFill>
        <p:spPr>
          <a:xfrm>
            <a:off x="4211960" y="3284984"/>
            <a:ext cx="4435020" cy="3096345"/>
          </a:xfrm>
          <a:prstGeom prst="rect">
            <a:avLst/>
          </a:prstGeom>
        </p:spPr>
      </p:pic>
      <p:sp>
        <p:nvSpPr>
          <p:cNvPr id="14" name="Rectangle 13">
            <a:extLst>
              <a:ext uri="{FF2B5EF4-FFF2-40B4-BE49-F238E27FC236}">
                <a16:creationId xmlns="" xmlns:a16="http://schemas.microsoft.com/office/drawing/2014/main" id="{73EDB3DA-AEF0-428A-A317-C42827E6C8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93726" y="0"/>
            <a:ext cx="2856849" cy="31169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 xmlns:a16="http://schemas.microsoft.com/office/drawing/2014/main" id="{E69BAE1E-F066-4523-A2E4-60B126347163}"/>
              </a:ext>
            </a:extLst>
          </p:cNvPr>
          <p:cNvSpPr txBox="1"/>
          <p:nvPr/>
        </p:nvSpPr>
        <p:spPr>
          <a:xfrm>
            <a:off x="323528" y="4005064"/>
            <a:ext cx="3643385" cy="2462213"/>
          </a:xfrm>
          <a:prstGeom prst="rect">
            <a:avLst/>
          </a:prstGeom>
          <a:solidFill>
            <a:schemeClr val="bg1"/>
          </a:solidFill>
        </p:spPr>
        <p:txBody>
          <a:bodyPr wrap="square" rtlCol="0">
            <a:spAutoFit/>
          </a:bodyPr>
          <a:lstStyle/>
          <a:p>
            <a:pPr algn="just"/>
            <a:r>
              <a:rPr lang="es-CO" sz="2200" b="1" dirty="0" smtClean="0">
                <a:effectLst>
                  <a:outerShdw blurRad="38100" dist="38100" dir="2700000" algn="tl">
                    <a:srgbClr val="000000">
                      <a:alpha val="43137"/>
                    </a:srgbClr>
                  </a:outerShdw>
                </a:effectLst>
              </a:rPr>
              <a:t>No es de extrañar entonces, que éste sea uno de los reclamos más típicos de las mujeres hacia los hombres en las relaciones de pareja y de los hijos e hijas en el ámbito familiar. </a:t>
            </a:r>
            <a:endParaRPr lang="es-CO" sz="2200" b="1" dirty="0">
              <a:effectLst>
                <a:outerShdw blurRad="38100" dist="38100" dir="2700000" algn="tl">
                  <a:srgbClr val="000000">
                    <a:alpha val="43137"/>
                  </a:srgbClr>
                </a:outerShdw>
              </a:effectLst>
            </a:endParaRPr>
          </a:p>
        </p:txBody>
      </p:sp>
      <p:sp>
        <p:nvSpPr>
          <p:cNvPr id="6" name="CuadroTexto 5">
            <a:extLst>
              <a:ext uri="{FF2B5EF4-FFF2-40B4-BE49-F238E27FC236}">
                <a16:creationId xmlns="" xmlns:a16="http://schemas.microsoft.com/office/drawing/2014/main" id="{CA0D50F9-77BA-4AAB-9267-0CA9144074A3}"/>
              </a:ext>
            </a:extLst>
          </p:cNvPr>
          <p:cNvSpPr txBox="1"/>
          <p:nvPr/>
        </p:nvSpPr>
        <p:spPr>
          <a:xfrm>
            <a:off x="5868144" y="353669"/>
            <a:ext cx="2854576" cy="2677656"/>
          </a:xfrm>
          <a:prstGeom prst="rect">
            <a:avLst/>
          </a:prstGeom>
          <a:noFill/>
        </p:spPr>
        <p:txBody>
          <a:bodyPr wrap="square" rtlCol="0">
            <a:spAutoFit/>
          </a:bodyPr>
          <a:lstStyle/>
          <a:p>
            <a:pPr algn="just"/>
            <a:r>
              <a:rPr lang="es-CO" sz="2400" b="1" dirty="0" smtClean="0">
                <a:effectLst>
                  <a:outerShdw blurRad="38100" dist="38100" dir="2700000" algn="tl">
                    <a:srgbClr val="000000">
                      <a:alpha val="43137"/>
                    </a:srgbClr>
                  </a:outerShdw>
                </a:effectLst>
              </a:rPr>
              <a:t>Los hombres se quejan de que las mujeres hablan mucho… de que les piden que les digan que las quieren constantemente</a:t>
            </a:r>
            <a:r>
              <a:rPr lang="es-CO" sz="2200" b="1" dirty="0" smtClean="0">
                <a:solidFill>
                  <a:schemeClr val="bg1"/>
                </a:solidFill>
                <a:effectLst>
                  <a:outerShdw blurRad="38100" dist="38100" dir="2700000" algn="tl">
                    <a:srgbClr val="000000">
                      <a:alpha val="43137"/>
                    </a:srgbClr>
                  </a:outerShdw>
                </a:effectLst>
              </a:rPr>
              <a:t>… </a:t>
            </a:r>
            <a:endParaRPr lang="es-CO" sz="2200" b="1" dirty="0">
              <a:solidFill>
                <a:schemeClr val="bg1"/>
              </a:solidFill>
              <a:effectLst>
                <a:outerShdw blurRad="38100" dist="38100" dir="2700000" algn="tl">
                  <a:srgbClr val="000000">
                    <a:alpha val="43137"/>
                  </a:srgbClr>
                </a:outerShdw>
              </a:effectLst>
            </a:endParaRPr>
          </a:p>
        </p:txBody>
      </p:sp>
      <p:pic>
        <p:nvPicPr>
          <p:cNvPr id="4" name="Imagen 3" descr="Imagen que contiene texto&#10;&#10;Descripción generada automáticamente">
            <a:extLst>
              <a:ext uri="{FF2B5EF4-FFF2-40B4-BE49-F238E27FC236}">
                <a16:creationId xmlns="" xmlns:a16="http://schemas.microsoft.com/office/drawing/2014/main" id="{86B254B4-3597-44C4-B5B7-68E69EBBB52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12030" t="8539" r="9868" b="6426"/>
          <a:stretch/>
        </p:blipFill>
        <p:spPr>
          <a:xfrm>
            <a:off x="682670" y="354825"/>
            <a:ext cx="4680520" cy="3312368"/>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Tree>
    <p:extLst>
      <p:ext uri="{BB962C8B-B14F-4D97-AF65-F5344CB8AC3E}">
        <p14:creationId xmlns:p14="http://schemas.microsoft.com/office/powerpoint/2010/main" val="304408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44824"/>
            <a:ext cx="3096343" cy="4104456"/>
          </a:xfrm>
          <a:solidFill>
            <a:srgbClr val="FF0066"/>
          </a:solidFill>
          <a:effectLst>
            <a:glow rad="228600">
              <a:schemeClr val="accent5">
                <a:satMod val="175000"/>
                <a:alpha val="40000"/>
              </a:schemeClr>
            </a:glow>
          </a:effectLst>
        </p:spPr>
        <p:txBody>
          <a:bodyPr vert="horz" lIns="91440" tIns="45720" rIns="91440" bIns="45720" rtlCol="0" anchor="b">
            <a:noAutofit/>
          </a:bodyPr>
          <a:lstStyle/>
          <a:p>
            <a:pPr>
              <a:lnSpc>
                <a:spcPct val="90000"/>
              </a:lnSpc>
            </a:pPr>
            <a:r>
              <a:rPr lang="en-US" sz="3600" b="1" kern="1200" dirty="0">
                <a:solidFill>
                  <a:schemeClr val="tx1"/>
                </a:solidFill>
                <a:latin typeface="+mn-lt"/>
              </a:rPr>
              <a:t>2</a:t>
            </a:r>
            <a:r>
              <a:rPr lang="en-US" sz="3600" b="1" kern="1200" dirty="0" smtClean="0">
                <a:solidFill>
                  <a:schemeClr val="tx1"/>
                </a:solidFill>
                <a:latin typeface="+mn-lt"/>
              </a:rPr>
              <a:t>. </a:t>
            </a:r>
            <a:r>
              <a:rPr lang="en-US" sz="3600" b="1" kern="1200" dirty="0" smtClean="0">
                <a:solidFill>
                  <a:schemeClr val="tx1"/>
                </a:solidFill>
                <a:latin typeface="+mn-lt"/>
              </a:rPr>
              <a:t>E</a:t>
            </a:r>
            <a:r>
              <a:rPr lang="en-US" sz="3600" b="1" dirty="0" smtClean="0">
                <a:latin typeface="+mn-lt"/>
              </a:rPr>
              <a:t>l t</a:t>
            </a:r>
            <a:r>
              <a:rPr lang="en-US" sz="3600" b="1" kern="1200" dirty="0" smtClean="0">
                <a:solidFill>
                  <a:schemeClr val="tx1"/>
                </a:solidFill>
                <a:latin typeface="+mn-lt"/>
              </a:rPr>
              <a:t>rabajo </a:t>
            </a:r>
            <a:r>
              <a:rPr lang="en-US" sz="3600" b="1" kern="1200" dirty="0">
                <a:solidFill>
                  <a:schemeClr val="tx1"/>
                </a:solidFill>
                <a:latin typeface="+mn-lt"/>
              </a:rPr>
              <a:t>en la vida de los hombres y el lugar de las mujeres en la </a:t>
            </a:r>
            <a:r>
              <a:rPr lang="es-CO" sz="3600" b="1" kern="1200" dirty="0" smtClean="0">
                <a:solidFill>
                  <a:schemeClr val="tx1"/>
                </a:solidFill>
                <a:latin typeface="+mn-lt"/>
              </a:rPr>
              <a:t>sociedad</a:t>
            </a:r>
            <a:r>
              <a:rPr lang="es-CO" sz="3600" b="1" dirty="0">
                <a:latin typeface="+mn-lt"/>
              </a:rPr>
              <a:t/>
            </a:r>
            <a:br>
              <a:rPr lang="es-CO" sz="3600" b="1" dirty="0">
                <a:latin typeface="+mn-lt"/>
              </a:rPr>
            </a:br>
            <a:endParaRPr lang="en-US" sz="3600" kern="1200" dirty="0">
              <a:solidFill>
                <a:schemeClr val="tx1"/>
              </a:solidFill>
              <a:latin typeface="+mn-lt"/>
            </a:endParaRPr>
          </a:p>
        </p:txBody>
      </p:sp>
      <p:pic>
        <p:nvPicPr>
          <p:cNvPr id="3" name="Imagen 2">
            <a:extLst>
              <a:ext uri="{FF2B5EF4-FFF2-40B4-BE49-F238E27FC236}">
                <a16:creationId xmlns="" xmlns:a16="http://schemas.microsoft.com/office/drawing/2014/main" id="{45776C5D-C580-4C36-AE48-73B5F021B720}"/>
              </a:ext>
            </a:extLst>
          </p:cNvPr>
          <p:cNvPicPr>
            <a:picLocks noChangeAspect="1"/>
          </p:cNvPicPr>
          <p:nvPr/>
        </p:nvPicPr>
        <p:blipFill rotWithShape="1">
          <a:blip r:embed="rId2"/>
          <a:srcRect l="16926" r="20838" b="2"/>
          <a:stretch/>
        </p:blipFill>
        <p:spPr>
          <a:xfrm>
            <a:off x="4644008" y="620688"/>
            <a:ext cx="3954458" cy="4824536"/>
          </a:xfrm>
          <a:prstGeom prst="rect">
            <a:avLst/>
          </a:prstGeom>
        </p:spPr>
      </p:pic>
    </p:spTree>
    <p:extLst>
      <p:ext uri="{BB962C8B-B14F-4D97-AF65-F5344CB8AC3E}">
        <p14:creationId xmlns:p14="http://schemas.microsoft.com/office/powerpoint/2010/main" val="2555418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1B526A00-C6B9-447E-B221-D05AF8CB138F}"/>
              </a:ext>
            </a:extLst>
          </p:cNvPr>
          <p:cNvPicPr>
            <a:picLocks noChangeAspect="1"/>
          </p:cNvPicPr>
          <p:nvPr/>
        </p:nvPicPr>
        <p:blipFill>
          <a:blip r:embed="rId2"/>
          <a:stretch>
            <a:fillRect/>
          </a:stretch>
        </p:blipFill>
        <p:spPr>
          <a:xfrm>
            <a:off x="4355976" y="1374145"/>
            <a:ext cx="4788024" cy="2789883"/>
          </a:xfrm>
          <a:prstGeom prst="rect">
            <a:avLst/>
          </a:prstGeom>
          <a:ln>
            <a:noFill/>
          </a:ln>
          <a:effectLst>
            <a:softEdge rad="112500"/>
          </a:effectLst>
        </p:spPr>
      </p:pic>
      <p:pic>
        <p:nvPicPr>
          <p:cNvPr id="2050" name="Picture 2" descr="Imagen relacionada">
            <a:extLst>
              <a:ext uri="{FF2B5EF4-FFF2-40B4-BE49-F238E27FC236}">
                <a16:creationId xmlns="" xmlns:a16="http://schemas.microsoft.com/office/drawing/2014/main" id="{9C55866D-28B2-4D3F-AE8E-2B870383E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141153"/>
            <a:ext cx="4844313" cy="2789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 xmlns:a16="http://schemas.microsoft.com/office/drawing/2014/main" id="{655B0F7F-2468-4C0E-8397-D5370B683B0E}"/>
              </a:ext>
            </a:extLst>
          </p:cNvPr>
          <p:cNvSpPr>
            <a:spLocks noGrp="1"/>
          </p:cNvSpPr>
          <p:nvPr>
            <p:ph type="title"/>
          </p:nvPr>
        </p:nvSpPr>
        <p:spPr>
          <a:xfrm>
            <a:off x="354360" y="260649"/>
            <a:ext cx="8435280" cy="809821"/>
          </a:xfrm>
          <a:solidFill>
            <a:srgbClr val="FF0066"/>
          </a:solidFill>
        </p:spPr>
        <p:txBody>
          <a:bodyPr>
            <a:noAutofit/>
          </a:bodyPr>
          <a:lstStyle/>
          <a:p>
            <a:r>
              <a:rPr lang="es-CO" sz="2800" b="1" dirty="0">
                <a:effectLst>
                  <a:outerShdw blurRad="38100" dist="38100" dir="2700000" algn="tl">
                    <a:srgbClr val="000000">
                      <a:alpha val="43137"/>
                    </a:srgbClr>
                  </a:outerShdw>
                </a:effectLst>
              </a:rPr>
              <a:t>¿DE DÓNDE VIENE ESTA IDEA DEL ROL PROVEEDOR DE LOS HOMBRES?</a:t>
            </a:r>
          </a:p>
        </p:txBody>
      </p:sp>
      <p:sp>
        <p:nvSpPr>
          <p:cNvPr id="4" name="Flecha: pentágono 3">
            <a:extLst>
              <a:ext uri="{FF2B5EF4-FFF2-40B4-BE49-F238E27FC236}">
                <a16:creationId xmlns="" xmlns:a16="http://schemas.microsoft.com/office/drawing/2014/main" id="{E994736B-B69F-468C-8595-36ACACA3F3AC}"/>
              </a:ext>
            </a:extLst>
          </p:cNvPr>
          <p:cNvSpPr/>
          <p:nvPr/>
        </p:nvSpPr>
        <p:spPr>
          <a:xfrm>
            <a:off x="140514" y="1479937"/>
            <a:ext cx="2664296" cy="551427"/>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effectLst>
                  <a:outerShdw blurRad="38100" dist="38100" dir="2700000" algn="tl">
                    <a:srgbClr val="000000">
                      <a:alpha val="43137"/>
                    </a:srgbClr>
                  </a:outerShdw>
                </a:effectLst>
              </a:rPr>
              <a:t>REV. INDUSTRIAL</a:t>
            </a:r>
          </a:p>
        </p:txBody>
      </p:sp>
      <p:sp>
        <p:nvSpPr>
          <p:cNvPr id="5" name="Flecha: pentágono 4">
            <a:extLst>
              <a:ext uri="{FF2B5EF4-FFF2-40B4-BE49-F238E27FC236}">
                <a16:creationId xmlns="" xmlns:a16="http://schemas.microsoft.com/office/drawing/2014/main" id="{8504D768-C9B5-482C-8A46-F7CB8F91AE43}"/>
              </a:ext>
            </a:extLst>
          </p:cNvPr>
          <p:cNvSpPr/>
          <p:nvPr/>
        </p:nvSpPr>
        <p:spPr>
          <a:xfrm>
            <a:off x="370404" y="2435364"/>
            <a:ext cx="2934198" cy="585531"/>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effectLst>
                  <a:outerShdw blurRad="38100" dist="38100" dir="2700000" algn="tl">
                    <a:srgbClr val="000000">
                      <a:alpha val="43137"/>
                    </a:srgbClr>
                  </a:outerShdw>
                </a:effectLst>
              </a:rPr>
              <a:t>CAMBIA EL MODELO DE PRODUCCIÓN</a:t>
            </a:r>
          </a:p>
        </p:txBody>
      </p:sp>
      <p:sp>
        <p:nvSpPr>
          <p:cNvPr id="6" name="Flecha: pentágono 5">
            <a:extLst>
              <a:ext uri="{FF2B5EF4-FFF2-40B4-BE49-F238E27FC236}">
                <a16:creationId xmlns="" xmlns:a16="http://schemas.microsoft.com/office/drawing/2014/main" id="{87345E3F-953B-43D8-9397-376272CB1BA5}"/>
              </a:ext>
            </a:extLst>
          </p:cNvPr>
          <p:cNvSpPr/>
          <p:nvPr/>
        </p:nvSpPr>
        <p:spPr>
          <a:xfrm>
            <a:off x="755576" y="3455790"/>
            <a:ext cx="2934198" cy="608963"/>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effectLst>
                  <a:outerShdw blurRad="38100" dist="38100" dir="2700000" algn="tl">
                    <a:srgbClr val="000000">
                      <a:alpha val="43137"/>
                    </a:srgbClr>
                  </a:outerShdw>
                </a:effectLst>
              </a:rPr>
              <a:t>APARECEN LAS FÁBRICAS</a:t>
            </a:r>
          </a:p>
        </p:txBody>
      </p:sp>
      <p:sp>
        <p:nvSpPr>
          <p:cNvPr id="7" name="Flecha: pentágono 6">
            <a:extLst>
              <a:ext uri="{FF2B5EF4-FFF2-40B4-BE49-F238E27FC236}">
                <a16:creationId xmlns="" xmlns:a16="http://schemas.microsoft.com/office/drawing/2014/main" id="{71404878-FDE8-4842-B524-C88B25EE55A6}"/>
              </a:ext>
            </a:extLst>
          </p:cNvPr>
          <p:cNvSpPr/>
          <p:nvPr/>
        </p:nvSpPr>
        <p:spPr>
          <a:xfrm>
            <a:off x="1043608" y="4499649"/>
            <a:ext cx="2934198" cy="585536"/>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effectLst>
                  <a:outerShdw blurRad="38100" dist="38100" dir="2700000" algn="tl">
                    <a:srgbClr val="000000">
                      <a:alpha val="43137"/>
                    </a:srgbClr>
                  </a:outerShdw>
                </a:effectLst>
              </a:rPr>
              <a:t>LAS MUJERES SE QUEDAN EN CASA</a:t>
            </a:r>
          </a:p>
        </p:txBody>
      </p:sp>
      <p:sp>
        <p:nvSpPr>
          <p:cNvPr id="8" name="Flecha: pentágono 7">
            <a:extLst>
              <a:ext uri="{FF2B5EF4-FFF2-40B4-BE49-F238E27FC236}">
                <a16:creationId xmlns="" xmlns:a16="http://schemas.microsoft.com/office/drawing/2014/main" id="{0DC45795-E26F-49C6-A51F-2C9D3BEBA5D8}"/>
              </a:ext>
            </a:extLst>
          </p:cNvPr>
          <p:cNvSpPr/>
          <p:nvPr/>
        </p:nvSpPr>
        <p:spPr>
          <a:xfrm>
            <a:off x="1472662" y="5612496"/>
            <a:ext cx="3086802" cy="936852"/>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effectLst>
                  <a:outerShdw blurRad="38100" dist="38100" dir="2700000" algn="tl">
                    <a:srgbClr val="000000">
                      <a:alpha val="43137"/>
                    </a:srgbClr>
                  </a:outerShdw>
                </a:effectLst>
              </a:rPr>
              <a:t>SE LES ASIGNA EL ROL DEL “ÁNGEL DEL HOGAR”</a:t>
            </a:r>
          </a:p>
        </p:txBody>
      </p:sp>
    </p:spTree>
    <p:extLst>
      <p:ext uri="{BB962C8B-B14F-4D97-AF65-F5344CB8AC3E}">
        <p14:creationId xmlns:p14="http://schemas.microsoft.com/office/powerpoint/2010/main" val="935481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D75225F-66BF-4978-AE6A-7266F4EAE93C}"/>
              </a:ext>
            </a:extLst>
          </p:cNvPr>
          <p:cNvSpPr>
            <a:spLocks noGrp="1"/>
          </p:cNvSpPr>
          <p:nvPr>
            <p:ph type="title"/>
          </p:nvPr>
        </p:nvSpPr>
        <p:spPr>
          <a:xfrm>
            <a:off x="683568" y="332656"/>
            <a:ext cx="8003232" cy="652934"/>
          </a:xfrm>
          <a:solidFill>
            <a:srgbClr val="FF0066"/>
          </a:solidFill>
        </p:spPr>
        <p:txBody>
          <a:bodyPr>
            <a:normAutofit fontScale="90000"/>
          </a:bodyPr>
          <a:lstStyle/>
          <a:p>
            <a:r>
              <a:rPr lang="es-CO" sz="3600" b="1" dirty="0">
                <a:effectLst>
                  <a:outerShdw blurRad="38100" dist="38100" dir="2700000" algn="tl">
                    <a:srgbClr val="000000">
                      <a:alpha val="43137"/>
                    </a:srgbClr>
                  </a:outerShdw>
                </a:effectLst>
              </a:rPr>
              <a:t>DIVISIÓN DE ESFERAS PÚBLICA Y PRIVADA </a:t>
            </a:r>
          </a:p>
        </p:txBody>
      </p:sp>
      <p:sp>
        <p:nvSpPr>
          <p:cNvPr id="3" name="Marcador de contenido 2">
            <a:extLst>
              <a:ext uri="{FF2B5EF4-FFF2-40B4-BE49-F238E27FC236}">
                <a16:creationId xmlns="" xmlns:a16="http://schemas.microsoft.com/office/drawing/2014/main" id="{02CCEEF3-64CC-4CF1-BE28-7940E62FE2C0}"/>
              </a:ext>
            </a:extLst>
          </p:cNvPr>
          <p:cNvSpPr>
            <a:spLocks noGrp="1"/>
          </p:cNvSpPr>
          <p:nvPr>
            <p:ph idx="1"/>
          </p:nvPr>
        </p:nvSpPr>
        <p:spPr>
          <a:xfrm>
            <a:off x="755576" y="1628501"/>
            <a:ext cx="7859216" cy="2476872"/>
          </a:xfrm>
        </p:spPr>
        <p:txBody>
          <a:bodyPr>
            <a:normAutofit fontScale="77500" lnSpcReduction="20000"/>
          </a:bodyPr>
          <a:lstStyle/>
          <a:p>
            <a:pPr marL="0" indent="0" algn="ctr">
              <a:buNone/>
            </a:pPr>
            <a:r>
              <a:rPr lang="es-CO" b="1" dirty="0" smtClean="0">
                <a:effectLst>
                  <a:outerShdw blurRad="38100" dist="38100" dir="2700000" algn="tl">
                    <a:srgbClr val="000000">
                      <a:alpha val="43137"/>
                    </a:srgbClr>
                  </a:outerShdw>
                </a:effectLst>
              </a:rPr>
              <a:t>Creencia falsa de </a:t>
            </a:r>
            <a:r>
              <a:rPr lang="es-CO" b="1" dirty="0">
                <a:effectLst>
                  <a:outerShdw blurRad="38100" dist="38100" dir="2700000" algn="tl">
                    <a:srgbClr val="000000">
                      <a:alpha val="43137"/>
                    </a:srgbClr>
                  </a:outerShdw>
                </a:effectLst>
              </a:rPr>
              <a:t>que las mujeres son inferiores, irracionales, más cercanas a la biología por su rol reproductivo y, por lo tanto, son las idóneas cuidadoras del hogar. </a:t>
            </a:r>
            <a:endParaRPr lang="es-CO" b="1" dirty="0" smtClean="0">
              <a:effectLst>
                <a:outerShdw blurRad="38100" dist="38100" dir="2700000" algn="tl">
                  <a:srgbClr val="000000">
                    <a:alpha val="43137"/>
                  </a:srgbClr>
                </a:outerShdw>
              </a:effectLst>
            </a:endParaRPr>
          </a:p>
          <a:p>
            <a:pPr marL="0" indent="0" algn="ctr">
              <a:buNone/>
            </a:pPr>
            <a:r>
              <a:rPr lang="es-CO" b="1" dirty="0" smtClean="0">
                <a:effectLst>
                  <a:outerShdw blurRad="38100" dist="38100" dir="2700000" algn="tl">
                    <a:srgbClr val="000000">
                      <a:alpha val="43137"/>
                    </a:srgbClr>
                  </a:outerShdw>
                </a:effectLst>
              </a:rPr>
              <a:t>Creencia falsa de que los </a:t>
            </a:r>
            <a:r>
              <a:rPr lang="es-CO" b="1" dirty="0">
                <a:effectLst>
                  <a:outerShdw blurRad="38100" dist="38100" dir="2700000" algn="tl">
                    <a:srgbClr val="000000">
                      <a:alpha val="43137"/>
                    </a:srgbClr>
                  </a:outerShdw>
                </a:effectLst>
              </a:rPr>
              <a:t>hombres por su parte son del espacio público, son racionales y por lo tanto, aptos para el trabajo remunerado y el gobierno. </a:t>
            </a:r>
          </a:p>
        </p:txBody>
      </p:sp>
      <p:sp>
        <p:nvSpPr>
          <p:cNvPr id="6" name="Flecha: pentágono 5">
            <a:extLst>
              <a:ext uri="{FF2B5EF4-FFF2-40B4-BE49-F238E27FC236}">
                <a16:creationId xmlns="" xmlns:a16="http://schemas.microsoft.com/office/drawing/2014/main" id="{095C78C2-5C11-4C29-9AD2-A7D739AAFAA9}"/>
              </a:ext>
            </a:extLst>
          </p:cNvPr>
          <p:cNvSpPr/>
          <p:nvPr/>
        </p:nvSpPr>
        <p:spPr>
          <a:xfrm>
            <a:off x="171403" y="4861895"/>
            <a:ext cx="1944216" cy="1440840"/>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effectLst>
                  <a:outerShdw blurRad="38100" dist="38100" dir="2700000" algn="tl">
                    <a:srgbClr val="000000">
                      <a:alpha val="43137"/>
                    </a:srgbClr>
                  </a:outerShdw>
                </a:effectLst>
              </a:rPr>
              <a:t>EL HOMBRE</a:t>
            </a:r>
          </a:p>
          <a:p>
            <a:pPr algn="ctr"/>
            <a:r>
              <a:rPr lang="es-CO" sz="2200" b="1" dirty="0">
                <a:effectLst>
                  <a:outerShdw blurRad="38100" dist="38100" dir="2700000" algn="tl">
                    <a:srgbClr val="000000">
                      <a:alpha val="43137"/>
                    </a:srgbClr>
                  </a:outerShdw>
                </a:effectLst>
              </a:rPr>
              <a:t>ES DE LA CALLE</a:t>
            </a:r>
          </a:p>
        </p:txBody>
      </p:sp>
      <p:sp>
        <p:nvSpPr>
          <p:cNvPr id="7" name="Flecha: pentágono 6">
            <a:extLst>
              <a:ext uri="{FF2B5EF4-FFF2-40B4-BE49-F238E27FC236}">
                <a16:creationId xmlns="" xmlns:a16="http://schemas.microsoft.com/office/drawing/2014/main" id="{9DF86F5D-6D6B-4C8A-A965-79B4469A1935}"/>
              </a:ext>
            </a:extLst>
          </p:cNvPr>
          <p:cNvSpPr/>
          <p:nvPr/>
        </p:nvSpPr>
        <p:spPr>
          <a:xfrm>
            <a:off x="2238838" y="4852952"/>
            <a:ext cx="2273195" cy="1449783"/>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effectLst>
                  <a:outerShdw blurRad="38100" dist="38100" dir="2700000" algn="tl">
                    <a:srgbClr val="000000">
                      <a:alpha val="43137"/>
                    </a:srgbClr>
                  </a:outerShdw>
                </a:effectLst>
              </a:rPr>
              <a:t>UN HOMBRE</a:t>
            </a:r>
          </a:p>
          <a:p>
            <a:pPr algn="ctr"/>
            <a:r>
              <a:rPr lang="es-CO" sz="2200" b="1" dirty="0">
                <a:effectLst>
                  <a:outerShdw blurRad="38100" dist="38100" dir="2700000" algn="tl">
                    <a:srgbClr val="000000">
                      <a:alpha val="43137"/>
                    </a:srgbClr>
                  </a:outerShdw>
                </a:effectLst>
              </a:rPr>
              <a:t>DEBE SOSTENER A SU FAMILIA</a:t>
            </a:r>
          </a:p>
        </p:txBody>
      </p:sp>
      <p:sp>
        <p:nvSpPr>
          <p:cNvPr id="8" name="Flecha: pentágono 7">
            <a:extLst>
              <a:ext uri="{FF2B5EF4-FFF2-40B4-BE49-F238E27FC236}">
                <a16:creationId xmlns="" xmlns:a16="http://schemas.microsoft.com/office/drawing/2014/main" id="{19AB363A-3758-4CBE-B777-1045B27216B7}"/>
              </a:ext>
            </a:extLst>
          </p:cNvPr>
          <p:cNvSpPr/>
          <p:nvPr/>
        </p:nvSpPr>
        <p:spPr>
          <a:xfrm>
            <a:off x="4643672" y="4868527"/>
            <a:ext cx="2066723" cy="1440840"/>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effectLst>
                  <a:outerShdw blurRad="38100" dist="38100" dir="2700000" algn="tl">
                    <a:srgbClr val="000000">
                      <a:alpha val="43137"/>
                    </a:srgbClr>
                  </a:outerShdw>
                </a:effectLst>
              </a:rPr>
              <a:t>HASTA DONDE EL CUERPO AGUANTE</a:t>
            </a:r>
          </a:p>
        </p:txBody>
      </p:sp>
      <p:sp>
        <p:nvSpPr>
          <p:cNvPr id="11" name="Flecha: pentágono 10">
            <a:extLst>
              <a:ext uri="{FF2B5EF4-FFF2-40B4-BE49-F238E27FC236}">
                <a16:creationId xmlns="" xmlns:a16="http://schemas.microsoft.com/office/drawing/2014/main" id="{0DBD31F4-C76A-41D1-95E8-24D831E89049}"/>
              </a:ext>
            </a:extLst>
          </p:cNvPr>
          <p:cNvSpPr/>
          <p:nvPr/>
        </p:nvSpPr>
        <p:spPr>
          <a:xfrm>
            <a:off x="6842034" y="4905105"/>
            <a:ext cx="2273195" cy="1345475"/>
          </a:xfrm>
          <a:prstGeom prst="homeP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effectLst>
                  <a:outerShdw blurRad="38100" dist="38100" dir="2700000" algn="tl">
                    <a:srgbClr val="000000">
                      <a:alpha val="43137"/>
                    </a:srgbClr>
                  </a:outerShdw>
                </a:effectLst>
              </a:rPr>
              <a:t>EL TRABAJO DE LOS HOMBRES SÍ VALE</a:t>
            </a:r>
          </a:p>
        </p:txBody>
      </p:sp>
    </p:spTree>
    <p:extLst>
      <p:ext uri="{BB962C8B-B14F-4D97-AF65-F5344CB8AC3E}">
        <p14:creationId xmlns:p14="http://schemas.microsoft.com/office/powerpoint/2010/main" val="300997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DBF50F33-0062-477A-AAE7-8CBCC2DFEA77}"/>
              </a:ext>
            </a:extLst>
          </p:cNvPr>
          <p:cNvSpPr>
            <a:spLocks noGrp="1"/>
          </p:cNvSpPr>
          <p:nvPr>
            <p:ph idx="1"/>
          </p:nvPr>
        </p:nvSpPr>
        <p:spPr>
          <a:xfrm>
            <a:off x="395536" y="836712"/>
            <a:ext cx="3816424" cy="5616624"/>
          </a:xfrm>
        </p:spPr>
        <p:txBody>
          <a:bodyPr>
            <a:noAutofit/>
          </a:bodyPr>
          <a:lstStyle/>
          <a:p>
            <a:pPr marL="0" indent="0" algn="just">
              <a:buNone/>
            </a:pPr>
            <a:r>
              <a:rPr lang="es-MX" sz="2800" b="1" dirty="0" smtClean="0">
                <a:effectLst>
                  <a:outerShdw blurRad="38100" dist="38100" dir="2700000" algn="tl">
                    <a:srgbClr val="000000">
                      <a:alpha val="43137"/>
                    </a:srgbClr>
                  </a:outerShdw>
                </a:effectLst>
              </a:rPr>
              <a:t>La mayoría de los </a:t>
            </a:r>
            <a:r>
              <a:rPr lang="es-MX" sz="2800" b="1" dirty="0">
                <a:effectLst>
                  <a:outerShdw blurRad="38100" dist="38100" dir="2700000" algn="tl">
                    <a:srgbClr val="000000">
                      <a:alpha val="43137"/>
                    </a:srgbClr>
                  </a:outerShdw>
                </a:effectLst>
              </a:rPr>
              <a:t>hombres siguen viendo las actividades del cuidado y del hogar como responsabilidad de las mujeres, y por otro lado, que las mujeres están menos dispuestas a negociar la autonomía laboral y profesional que han logrado a través del tiempo. </a:t>
            </a:r>
            <a:endParaRPr lang="es-CO" sz="2800" b="1" dirty="0">
              <a:effectLst>
                <a:outerShdw blurRad="38100" dist="38100" dir="2700000" algn="tl">
                  <a:srgbClr val="000000">
                    <a:alpha val="43137"/>
                  </a:srgbClr>
                </a:outerShdw>
              </a:effectLst>
            </a:endParaRPr>
          </a:p>
        </p:txBody>
      </p:sp>
      <p:pic>
        <p:nvPicPr>
          <p:cNvPr id="4" name="Imagen 3">
            <a:extLst>
              <a:ext uri="{FF2B5EF4-FFF2-40B4-BE49-F238E27FC236}">
                <a16:creationId xmlns="" xmlns:a16="http://schemas.microsoft.com/office/drawing/2014/main" id="{AD870402-2721-440A-98FA-E085E5D1B2FF}"/>
              </a:ext>
            </a:extLst>
          </p:cNvPr>
          <p:cNvPicPr>
            <a:picLocks noChangeAspect="1"/>
          </p:cNvPicPr>
          <p:nvPr/>
        </p:nvPicPr>
        <p:blipFill rotWithShape="1">
          <a:blip r:embed="rId2"/>
          <a:srcRect l="14666" t="7766" r="16000" b="6785"/>
          <a:stretch/>
        </p:blipFill>
        <p:spPr>
          <a:xfrm>
            <a:off x="4499992" y="2240867"/>
            <a:ext cx="4425219" cy="2808313"/>
          </a:xfrm>
          <a:prstGeom prst="rect">
            <a:avLst/>
          </a:prstGeom>
          <a:ln>
            <a:noFill/>
          </a:ln>
          <a:effectLst>
            <a:softEdge rad="112500"/>
          </a:effectLst>
        </p:spPr>
      </p:pic>
    </p:spTree>
    <p:extLst>
      <p:ext uri="{BB962C8B-B14F-4D97-AF65-F5344CB8AC3E}">
        <p14:creationId xmlns:p14="http://schemas.microsoft.com/office/powerpoint/2010/main" val="88584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39952" y="1412776"/>
            <a:ext cx="4896544" cy="4032448"/>
          </a:xfrm>
          <a:solidFill>
            <a:srgbClr val="FF0066"/>
          </a:solidFill>
          <a:effectLst>
            <a:glow rad="228600">
              <a:schemeClr val="accent5">
                <a:satMod val="175000"/>
                <a:alpha val="40000"/>
              </a:schemeClr>
            </a:glow>
          </a:effectLst>
        </p:spPr>
        <p:txBody>
          <a:bodyPr>
            <a:noAutofit/>
          </a:bodyPr>
          <a:lstStyle/>
          <a:p>
            <a:r>
              <a:rPr lang="es-MX" b="1" dirty="0"/>
              <a:t>3. </a:t>
            </a:r>
            <a:br>
              <a:rPr lang="es-MX" b="1" dirty="0"/>
            </a:br>
            <a:r>
              <a:rPr lang="es-MX" b="1" dirty="0"/>
              <a:t>Sexualidad masculina, </a:t>
            </a:r>
            <a:br>
              <a:rPr lang="es-MX" b="1" dirty="0"/>
            </a:br>
            <a:r>
              <a:rPr lang="es-MX" b="1" dirty="0"/>
              <a:t>entre la hipersexualidad y la homofobia</a:t>
            </a:r>
            <a:endParaRPr lang="es-MX" dirty="0"/>
          </a:p>
        </p:txBody>
      </p:sp>
      <p:pic>
        <p:nvPicPr>
          <p:cNvPr id="3" name="Imagen 2">
            <a:extLst>
              <a:ext uri="{FF2B5EF4-FFF2-40B4-BE49-F238E27FC236}">
                <a16:creationId xmlns="" xmlns:a16="http://schemas.microsoft.com/office/drawing/2014/main" id="{AFE62E90-943B-4961-BEDB-DE661C836162}"/>
              </a:ext>
            </a:extLst>
          </p:cNvPr>
          <p:cNvPicPr>
            <a:picLocks noChangeAspect="1"/>
          </p:cNvPicPr>
          <p:nvPr/>
        </p:nvPicPr>
        <p:blipFill rotWithShape="1">
          <a:blip r:embed="rId2">
            <a:duotone>
              <a:schemeClr val="accent1">
                <a:shade val="45000"/>
                <a:satMod val="135000"/>
              </a:schemeClr>
              <a:prstClr val="white"/>
            </a:duotone>
          </a:blip>
          <a:srcRect l="9993" t="16213" r="10282" b="59287"/>
          <a:stretch/>
        </p:blipFill>
        <p:spPr>
          <a:xfrm>
            <a:off x="0" y="908720"/>
            <a:ext cx="4139952" cy="5040560"/>
          </a:xfrm>
          <a:prstGeom prst="rect">
            <a:avLst/>
          </a:prstGeom>
        </p:spPr>
      </p:pic>
    </p:spTree>
    <p:extLst>
      <p:ext uri="{BB962C8B-B14F-4D97-AF65-F5344CB8AC3E}">
        <p14:creationId xmlns:p14="http://schemas.microsoft.com/office/powerpoint/2010/main" val="407298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2261AD0F-6BA1-4188-8FD8-2187670CAECB}"/>
              </a:ext>
            </a:extLst>
          </p:cNvPr>
          <p:cNvPicPr>
            <a:picLocks noChangeAspect="1"/>
          </p:cNvPicPr>
          <p:nvPr/>
        </p:nvPicPr>
        <p:blipFill rotWithShape="1">
          <a:blip r:embed="rId2"/>
          <a:srcRect l="26106" r="45378"/>
          <a:stretch/>
        </p:blipFill>
        <p:spPr>
          <a:xfrm>
            <a:off x="20" y="10"/>
            <a:ext cx="3476673" cy="6857990"/>
          </a:xfrm>
          <a:prstGeom prst="rect">
            <a:avLst/>
          </a:prstGeom>
          <a:effectLst/>
        </p:spPr>
      </p:pic>
      <p:sp>
        <p:nvSpPr>
          <p:cNvPr id="3" name="Marcador de contenido 2">
            <a:extLst>
              <a:ext uri="{FF2B5EF4-FFF2-40B4-BE49-F238E27FC236}">
                <a16:creationId xmlns="" xmlns:a16="http://schemas.microsoft.com/office/drawing/2014/main" id="{9AB3776E-C01F-4B50-8162-3C36B3E5FCC2}"/>
              </a:ext>
            </a:extLst>
          </p:cNvPr>
          <p:cNvSpPr>
            <a:spLocks noGrp="1"/>
          </p:cNvSpPr>
          <p:nvPr>
            <p:ph idx="1"/>
          </p:nvPr>
        </p:nvSpPr>
        <p:spPr>
          <a:xfrm>
            <a:off x="3768492" y="332656"/>
            <a:ext cx="4939867" cy="5747147"/>
          </a:xfrm>
        </p:spPr>
        <p:txBody>
          <a:bodyPr>
            <a:noAutofit/>
          </a:bodyPr>
          <a:lstStyle/>
          <a:p>
            <a:pPr marL="0" indent="0" algn="just">
              <a:buNone/>
            </a:pPr>
            <a:r>
              <a:rPr lang="es-MX" sz="2400" b="1" dirty="0">
                <a:effectLst>
                  <a:outerShdw blurRad="38100" dist="38100" dir="2700000" algn="tl">
                    <a:srgbClr val="000000">
                      <a:alpha val="43137"/>
                    </a:srgbClr>
                  </a:outerShdw>
                </a:effectLst>
              </a:rPr>
              <a:t>D</a:t>
            </a:r>
            <a:r>
              <a:rPr lang="es-MX" sz="2400" b="1" dirty="0" smtClean="0">
                <a:effectLst>
                  <a:outerShdw blurRad="38100" dist="38100" dir="2700000" algn="tl">
                    <a:srgbClr val="000000">
                      <a:alpha val="43137"/>
                    </a:srgbClr>
                  </a:outerShdw>
                </a:effectLst>
              </a:rPr>
              <a:t>os </a:t>
            </a:r>
            <a:r>
              <a:rPr lang="es-MX" sz="2400" b="1" dirty="0">
                <a:effectLst>
                  <a:outerShdw blurRad="38100" dist="38100" dir="2700000" algn="tl">
                    <a:srgbClr val="000000">
                      <a:alpha val="43137"/>
                    </a:srgbClr>
                  </a:outerShdw>
                </a:effectLst>
              </a:rPr>
              <a:t>manifestaciones de la sexualidad masculina </a:t>
            </a:r>
            <a:r>
              <a:rPr lang="es-MX" sz="2400" b="1" dirty="0" smtClean="0">
                <a:effectLst>
                  <a:outerShdw blurRad="38100" dist="38100" dir="2700000" algn="tl">
                    <a:srgbClr val="000000">
                      <a:alpha val="43137"/>
                    </a:srgbClr>
                  </a:outerShdw>
                </a:effectLst>
              </a:rPr>
              <a:t>son:</a:t>
            </a:r>
          </a:p>
          <a:p>
            <a:pPr algn="just"/>
            <a:r>
              <a:rPr lang="es-MX" sz="2400" b="1" dirty="0">
                <a:effectLst>
                  <a:outerShdw blurRad="38100" dist="38100" dir="2700000" algn="tl">
                    <a:srgbClr val="000000">
                      <a:alpha val="43137"/>
                    </a:srgbClr>
                  </a:outerShdw>
                </a:effectLst>
              </a:rPr>
              <a:t>L</a:t>
            </a:r>
            <a:r>
              <a:rPr lang="es-MX" sz="2400" b="1" dirty="0" smtClean="0">
                <a:effectLst>
                  <a:outerShdw blurRad="38100" dist="38100" dir="2700000" algn="tl">
                    <a:srgbClr val="000000">
                      <a:alpha val="43137"/>
                    </a:srgbClr>
                  </a:outerShdw>
                </a:effectLst>
              </a:rPr>
              <a:t>a creencia de la hipersexualidad</a:t>
            </a:r>
            <a:r>
              <a:rPr lang="es-MX" sz="2400" b="1" dirty="0" smtClean="0">
                <a:effectLst>
                  <a:outerShdw blurRad="38100" dist="38100" dir="2700000" algn="tl">
                    <a:srgbClr val="000000">
                      <a:alpha val="43137"/>
                    </a:srgbClr>
                  </a:outerShdw>
                </a:effectLst>
              </a:rPr>
              <a:t> o </a:t>
            </a:r>
            <a:r>
              <a:rPr lang="es-MX" sz="2400" b="1" dirty="0" smtClean="0">
                <a:effectLst>
                  <a:outerShdw blurRad="38100" dist="38100" dir="2700000" algn="tl">
                    <a:srgbClr val="000000">
                      <a:alpha val="43137"/>
                    </a:srgbClr>
                  </a:outerShdw>
                </a:effectLst>
              </a:rPr>
              <a:t>deseo </a:t>
            </a:r>
            <a:r>
              <a:rPr lang="es-MX" sz="2400" b="1" dirty="0">
                <a:effectLst>
                  <a:outerShdw blurRad="38100" dist="38100" dir="2700000" algn="tl">
                    <a:srgbClr val="000000">
                      <a:alpha val="43137"/>
                    </a:srgbClr>
                  </a:outerShdw>
                </a:effectLst>
              </a:rPr>
              <a:t>activo e incontrolable de los hombres </a:t>
            </a:r>
            <a:endParaRPr lang="es-MX" sz="2400" b="1" dirty="0" smtClean="0">
              <a:effectLst>
                <a:outerShdw blurRad="38100" dist="38100" dir="2700000" algn="tl">
                  <a:srgbClr val="000000">
                    <a:alpha val="43137"/>
                  </a:srgbClr>
                </a:outerShdw>
              </a:effectLst>
            </a:endParaRPr>
          </a:p>
          <a:p>
            <a:pPr algn="just"/>
            <a:r>
              <a:rPr lang="es-MX" sz="2400" b="1" dirty="0" smtClean="0">
                <a:effectLst>
                  <a:outerShdw blurRad="38100" dist="38100" dir="2700000" algn="tl">
                    <a:srgbClr val="000000">
                      <a:alpha val="43137"/>
                    </a:srgbClr>
                  </a:outerShdw>
                </a:effectLst>
              </a:rPr>
              <a:t>L</a:t>
            </a:r>
            <a:r>
              <a:rPr lang="es-MX" sz="2400" b="1" dirty="0" smtClean="0">
                <a:effectLst>
                  <a:outerShdw blurRad="38100" dist="38100" dir="2700000" algn="tl">
                    <a:srgbClr val="000000">
                      <a:alpha val="43137"/>
                    </a:srgbClr>
                  </a:outerShdw>
                </a:effectLst>
              </a:rPr>
              <a:t>a homofobia, o temor </a:t>
            </a:r>
            <a:r>
              <a:rPr lang="es-MX" sz="2400" b="1" dirty="0">
                <a:effectLst>
                  <a:outerShdw blurRad="38100" dist="38100" dir="2700000" algn="tl">
                    <a:srgbClr val="000000">
                      <a:alpha val="43137"/>
                    </a:srgbClr>
                  </a:outerShdw>
                </a:effectLst>
              </a:rPr>
              <a:t>y negación de todas las cualidades que se consideren femeninas en los hombres. </a:t>
            </a:r>
            <a:endParaRPr lang="es-MX" sz="2400" b="1" dirty="0" smtClean="0">
              <a:effectLst>
                <a:outerShdw blurRad="38100" dist="38100" dir="2700000" algn="tl">
                  <a:srgbClr val="000000">
                    <a:alpha val="43137"/>
                  </a:srgbClr>
                </a:outerShdw>
              </a:effectLst>
            </a:endParaRPr>
          </a:p>
          <a:p>
            <a:pPr algn="just"/>
            <a:r>
              <a:rPr lang="es-MX" sz="2400" b="1" dirty="0" smtClean="0">
                <a:effectLst>
                  <a:outerShdw blurRad="38100" dist="38100" dir="2700000" algn="tl">
                    <a:srgbClr val="000000">
                      <a:alpha val="43137"/>
                    </a:srgbClr>
                  </a:outerShdw>
                </a:effectLst>
              </a:rPr>
              <a:t>(Matriz </a:t>
            </a:r>
            <a:r>
              <a:rPr lang="es-MX" sz="2400" b="1" dirty="0">
                <a:effectLst>
                  <a:outerShdw blurRad="38100" dist="38100" dir="2700000" algn="tl">
                    <a:srgbClr val="000000">
                      <a:alpha val="43137"/>
                    </a:srgbClr>
                  </a:outerShdw>
                </a:effectLst>
              </a:rPr>
              <a:t>heterosexual conceptualizada por Judith </a:t>
            </a:r>
            <a:r>
              <a:rPr lang="es-MX" sz="2400" b="1" dirty="0" smtClean="0">
                <a:effectLst>
                  <a:outerShdw blurRad="38100" dist="38100" dir="2700000" algn="tl">
                    <a:srgbClr val="000000">
                      <a:alpha val="43137"/>
                    </a:srgbClr>
                  </a:outerShdw>
                </a:effectLst>
              </a:rPr>
              <a:t>Butler)</a:t>
            </a:r>
            <a:endParaRPr lang="es-CO" sz="2400" b="1" dirty="0">
              <a:effectLst>
                <a:outerShdw blurRad="38100" dist="38100" dir="2700000" algn="tl">
                  <a:srgbClr val="000000">
                    <a:alpha val="43137"/>
                  </a:srgbClr>
                </a:outerShdw>
              </a:effectLst>
            </a:endParaRPr>
          </a:p>
        </p:txBody>
      </p:sp>
      <p:sp>
        <p:nvSpPr>
          <p:cNvPr id="2" name="Rectángulo 1"/>
          <p:cNvSpPr/>
          <p:nvPr/>
        </p:nvSpPr>
        <p:spPr>
          <a:xfrm>
            <a:off x="4132911" y="5013176"/>
            <a:ext cx="4572000" cy="1477328"/>
          </a:xfrm>
          <a:prstGeom prst="rect">
            <a:avLst/>
          </a:prstGeom>
        </p:spPr>
        <p:txBody>
          <a:bodyPr>
            <a:spAutoFit/>
          </a:bodyPr>
          <a:lstStyle/>
          <a:p>
            <a:pPr algn="just"/>
            <a:r>
              <a:rPr lang="es-MX" b="1" dirty="0">
                <a:effectLst>
                  <a:outerShdw blurRad="38100" dist="38100" dir="2700000" algn="tl">
                    <a:srgbClr val="000000">
                      <a:alpha val="43137"/>
                    </a:srgbClr>
                  </a:outerShdw>
                </a:effectLst>
              </a:rPr>
              <a:t>Parte importante de que esta idea sea tan resistente es que tanto la homofobia como la misoginia desempeñan un papel importante en el sentimiento de identidad masculina (Badinter 1993, p. 191).</a:t>
            </a: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4654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6EDDAE67-697C-4BF5-844C-800294AC94B1}"/>
              </a:ext>
            </a:extLst>
          </p:cNvPr>
          <p:cNvSpPr>
            <a:spLocks noGrp="1"/>
          </p:cNvSpPr>
          <p:nvPr>
            <p:ph idx="1"/>
          </p:nvPr>
        </p:nvSpPr>
        <p:spPr>
          <a:xfrm>
            <a:off x="539552" y="1052736"/>
            <a:ext cx="7992888" cy="4525963"/>
          </a:xfrm>
        </p:spPr>
        <p:txBody>
          <a:bodyPr>
            <a:normAutofit fontScale="85000" lnSpcReduction="10000"/>
          </a:bodyPr>
          <a:lstStyle/>
          <a:p>
            <a:pPr marL="0" indent="0" algn="just">
              <a:buNone/>
            </a:pPr>
            <a:r>
              <a:rPr lang="es-MX" b="1" dirty="0" smtClean="0">
                <a:effectLst>
                  <a:outerShdw blurRad="38100" dist="38100" dir="2700000" algn="tl">
                    <a:srgbClr val="000000">
                      <a:alpha val="43137"/>
                    </a:srgbClr>
                  </a:outerShdw>
                </a:effectLst>
              </a:rPr>
              <a:t>La </a:t>
            </a:r>
            <a:r>
              <a:rPr lang="es-MX" b="1" dirty="0">
                <a:effectLst>
                  <a:outerShdw blurRad="38100" dist="38100" dir="2700000" algn="tl">
                    <a:srgbClr val="000000">
                      <a:alpha val="43137"/>
                    </a:srgbClr>
                  </a:outerShdw>
                </a:effectLst>
              </a:rPr>
              <a:t>sociedad </a:t>
            </a:r>
            <a:r>
              <a:rPr lang="es-MX" b="1" dirty="0" smtClean="0">
                <a:effectLst>
                  <a:outerShdw blurRad="38100" dist="38100" dir="2700000" algn="tl">
                    <a:srgbClr val="000000">
                      <a:alpha val="43137"/>
                    </a:srgbClr>
                  </a:outerShdw>
                </a:effectLst>
              </a:rPr>
              <a:t>hace exigencias </a:t>
            </a:r>
            <a:r>
              <a:rPr lang="es-MX" b="1" dirty="0">
                <a:effectLst>
                  <a:outerShdw blurRad="38100" dist="38100" dir="2700000" algn="tl">
                    <a:srgbClr val="000000">
                      <a:alpha val="43137"/>
                    </a:srgbClr>
                  </a:outerShdw>
                </a:effectLst>
              </a:rPr>
              <a:t>contradictorias </a:t>
            </a:r>
            <a:r>
              <a:rPr lang="es-MX" b="1" dirty="0" smtClean="0">
                <a:effectLst>
                  <a:outerShdw blurRad="38100" dist="38100" dir="2700000" algn="tl">
                    <a:srgbClr val="000000">
                      <a:alpha val="43137"/>
                    </a:srgbClr>
                  </a:outerShdw>
                </a:effectLst>
              </a:rPr>
              <a:t>a los hombres:</a:t>
            </a:r>
          </a:p>
          <a:p>
            <a:pPr algn="just"/>
            <a:r>
              <a:rPr lang="es-MX" b="1" dirty="0" smtClean="0">
                <a:effectLst>
                  <a:outerShdw blurRad="38100" dist="38100" dir="2700000" algn="tl">
                    <a:srgbClr val="000000">
                      <a:alpha val="43137"/>
                    </a:srgbClr>
                  </a:outerShdw>
                </a:effectLst>
              </a:rPr>
              <a:t>En su niñez </a:t>
            </a:r>
            <a:r>
              <a:rPr lang="es-MX" b="1" dirty="0">
                <a:effectLst>
                  <a:outerShdw blurRad="38100" dist="38100" dir="2700000" algn="tl">
                    <a:srgbClr val="000000">
                      <a:alpha val="43137"/>
                    </a:srgbClr>
                  </a:outerShdw>
                </a:effectLst>
              </a:rPr>
              <a:t>y adolescencia </a:t>
            </a:r>
            <a:r>
              <a:rPr lang="es-MX" b="1" dirty="0" smtClean="0">
                <a:effectLst>
                  <a:outerShdw blurRad="38100" dist="38100" dir="2700000" algn="tl">
                    <a:srgbClr val="000000">
                      <a:alpha val="43137"/>
                    </a:srgbClr>
                  </a:outerShdw>
                </a:effectLst>
              </a:rPr>
              <a:t>que adquieran los </a:t>
            </a:r>
            <a:r>
              <a:rPr lang="es-MX" b="1" dirty="0">
                <a:effectLst>
                  <a:outerShdw blurRad="38100" dist="38100" dir="2700000" algn="tl">
                    <a:srgbClr val="000000">
                      <a:alpha val="43137"/>
                    </a:srgbClr>
                  </a:outerShdw>
                </a:effectLst>
              </a:rPr>
              <a:t>símbolos </a:t>
            </a:r>
            <a:r>
              <a:rPr lang="es-MX" b="1" dirty="0" smtClean="0">
                <a:effectLst>
                  <a:outerShdw blurRad="38100" dist="38100" dir="2700000" algn="tl">
                    <a:srgbClr val="000000">
                      <a:alpha val="43137"/>
                    </a:srgbClr>
                  </a:outerShdw>
                </a:effectLst>
              </a:rPr>
              <a:t>viriles: sexualidad </a:t>
            </a:r>
            <a:r>
              <a:rPr lang="es-MX" b="1" dirty="0">
                <a:effectLst>
                  <a:outerShdw blurRad="38100" dist="38100" dir="2700000" algn="tl">
                    <a:srgbClr val="000000">
                      <a:alpha val="43137"/>
                    </a:srgbClr>
                  </a:outerShdw>
                </a:effectLst>
              </a:rPr>
              <a:t>activa y </a:t>
            </a:r>
            <a:r>
              <a:rPr lang="es-MX" b="1" dirty="0" smtClean="0">
                <a:effectLst>
                  <a:outerShdw blurRad="38100" dist="38100" dir="2700000" algn="tl">
                    <a:srgbClr val="000000">
                      <a:alpha val="43137"/>
                    </a:srgbClr>
                  </a:outerShdw>
                </a:effectLst>
              </a:rPr>
              <a:t>valentía, tener </a:t>
            </a:r>
            <a:r>
              <a:rPr lang="es-MX" b="1" dirty="0">
                <a:effectLst>
                  <a:outerShdw blurRad="38100" dist="38100" dir="2700000" algn="tl">
                    <a:srgbClr val="000000">
                      <a:alpha val="43137"/>
                    </a:srgbClr>
                  </a:outerShdw>
                </a:effectLst>
              </a:rPr>
              <a:t>muchas parejas sexuales, ser </a:t>
            </a:r>
            <a:r>
              <a:rPr lang="es-MX" b="1" dirty="0" smtClean="0">
                <a:effectLst>
                  <a:outerShdw blurRad="38100" dist="38100" dir="2700000" algn="tl">
                    <a:srgbClr val="000000">
                      <a:alpha val="43137"/>
                    </a:srgbClr>
                  </a:outerShdw>
                </a:effectLst>
              </a:rPr>
              <a:t>conquistadores.</a:t>
            </a:r>
          </a:p>
          <a:p>
            <a:pPr algn="just"/>
            <a:r>
              <a:rPr lang="es-MX" b="1" dirty="0" smtClean="0">
                <a:effectLst>
                  <a:outerShdw blurRad="38100" dist="38100" dir="2700000" algn="tl">
                    <a:srgbClr val="000000">
                      <a:alpha val="43137"/>
                    </a:srgbClr>
                  </a:outerShdw>
                </a:effectLst>
              </a:rPr>
              <a:t>En </a:t>
            </a:r>
            <a:r>
              <a:rPr lang="es-MX" b="1" dirty="0">
                <a:effectLst>
                  <a:outerShdw blurRad="38100" dist="38100" dir="2700000" algn="tl">
                    <a:srgbClr val="000000">
                      <a:alpha val="43137"/>
                    </a:srgbClr>
                  </a:outerShdw>
                </a:effectLst>
              </a:rPr>
              <a:t>la vida </a:t>
            </a:r>
            <a:r>
              <a:rPr lang="es-MX" b="1" dirty="0" smtClean="0">
                <a:effectLst>
                  <a:outerShdw blurRad="38100" dist="38100" dir="2700000" algn="tl">
                    <a:srgbClr val="000000">
                      <a:alpha val="43137"/>
                    </a:srgbClr>
                  </a:outerShdw>
                </a:effectLst>
              </a:rPr>
              <a:t>adulta, implican </a:t>
            </a:r>
            <a:r>
              <a:rPr lang="es-MX" b="1" dirty="0">
                <a:effectLst>
                  <a:outerShdw blurRad="38100" dist="38100" dir="2700000" algn="tl">
                    <a:srgbClr val="000000">
                      <a:alpha val="43137"/>
                    </a:srgbClr>
                  </a:outerShdw>
                </a:effectLst>
              </a:rPr>
              <a:t>un proceso de des- aprendizaje y abandono de </a:t>
            </a:r>
            <a:r>
              <a:rPr lang="es-MX" b="1" dirty="0" smtClean="0">
                <a:effectLst>
                  <a:outerShdw blurRad="38100" dist="38100" dir="2700000" algn="tl">
                    <a:srgbClr val="000000">
                      <a:alpha val="43137"/>
                    </a:srgbClr>
                  </a:outerShdw>
                </a:effectLst>
              </a:rPr>
              <a:t>estas prácticas: una </a:t>
            </a:r>
            <a:r>
              <a:rPr lang="es-MX" b="1" dirty="0">
                <a:effectLst>
                  <a:outerShdw blurRad="38100" dist="38100" dir="2700000" algn="tl">
                    <a:srgbClr val="000000">
                      <a:alpha val="43137"/>
                    </a:srgbClr>
                  </a:outerShdw>
                </a:effectLst>
              </a:rPr>
              <a:t>vez formaron una familia, lo que la sociedad espera </a:t>
            </a:r>
            <a:r>
              <a:rPr lang="es-MX" b="1" dirty="0" smtClean="0">
                <a:effectLst>
                  <a:outerShdw blurRad="38100" dist="38100" dir="2700000" algn="tl">
                    <a:srgbClr val="000000">
                      <a:alpha val="43137"/>
                    </a:srgbClr>
                  </a:outerShdw>
                </a:effectLst>
              </a:rPr>
              <a:t>es que sean monógamos</a:t>
            </a:r>
            <a:r>
              <a:rPr lang="es-MX" b="1" dirty="0">
                <a:effectLst>
                  <a:outerShdw blurRad="38100" dist="38100" dir="2700000" algn="tl">
                    <a:srgbClr val="000000">
                      <a:alpha val="43137"/>
                    </a:srgbClr>
                  </a:outerShdw>
                </a:effectLst>
              </a:rPr>
              <a:t>, </a:t>
            </a:r>
            <a:r>
              <a:rPr lang="es-MX" b="1" dirty="0" smtClean="0">
                <a:effectLst>
                  <a:outerShdw blurRad="38100" dist="38100" dir="2700000" algn="tl">
                    <a:srgbClr val="000000">
                      <a:alpha val="43137"/>
                    </a:srgbClr>
                  </a:outerShdw>
                </a:effectLst>
              </a:rPr>
              <a:t>fieles </a:t>
            </a:r>
            <a:r>
              <a:rPr lang="es-MX" b="1" dirty="0">
                <a:effectLst>
                  <a:outerShdw blurRad="38100" dist="38100" dir="2700000" algn="tl">
                    <a:srgbClr val="000000">
                      <a:alpha val="43137"/>
                    </a:srgbClr>
                  </a:outerShdw>
                </a:effectLst>
              </a:rPr>
              <a:t>y </a:t>
            </a:r>
            <a:r>
              <a:rPr lang="es-MX" b="1" dirty="0" smtClean="0">
                <a:effectLst>
                  <a:outerShdw blurRad="38100" dist="38100" dir="2700000" algn="tl">
                    <a:srgbClr val="000000">
                      <a:alpha val="43137"/>
                    </a:srgbClr>
                  </a:outerShdw>
                </a:effectLst>
              </a:rPr>
              <a:t>hogareños, aunque de fondo tolere y promueva lo contrario.</a:t>
            </a:r>
            <a:endParaRPr lang="es-MX" b="1" dirty="0">
              <a:effectLst>
                <a:outerShdw blurRad="38100" dist="38100" dir="2700000" algn="tl">
                  <a:srgbClr val="000000">
                    <a:alpha val="43137"/>
                  </a:srgbClr>
                </a:outerShdw>
              </a:effectLst>
            </a:endParaRPr>
          </a:p>
          <a:p>
            <a:pPr marL="0" indent="0" algn="just">
              <a:buNone/>
            </a:pP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1048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3E91D23-F336-4482-B4EB-F96600C5CE8C}"/>
              </a:ext>
            </a:extLst>
          </p:cNvPr>
          <p:cNvSpPr>
            <a:spLocks noGrp="1"/>
          </p:cNvSpPr>
          <p:nvPr>
            <p:ph idx="1"/>
          </p:nvPr>
        </p:nvSpPr>
        <p:spPr>
          <a:xfrm>
            <a:off x="539552" y="764704"/>
            <a:ext cx="4067224" cy="5373537"/>
          </a:xfrm>
        </p:spPr>
        <p:txBody>
          <a:bodyPr>
            <a:noAutofit/>
          </a:bodyPr>
          <a:lstStyle/>
          <a:p>
            <a:pPr marL="0" indent="0">
              <a:buNone/>
            </a:pPr>
            <a:r>
              <a:rPr lang="es-MX" sz="2400" b="1" dirty="0" smtClean="0">
                <a:solidFill>
                  <a:srgbClr val="FFFFFF"/>
                </a:solidFill>
                <a:effectLst>
                  <a:outerShdw blurRad="38100" dist="38100" dir="2700000" algn="tl">
                    <a:srgbClr val="000000">
                      <a:alpha val="43137"/>
                    </a:srgbClr>
                  </a:outerShdw>
                </a:effectLst>
              </a:rPr>
              <a:t>Realmente, los hombres no están biológicamente determinados para ser hipersexualizados o esclavos del deseo sexual. Sin embargo,</a:t>
            </a:r>
            <a:r>
              <a:rPr lang="es-MX" sz="2400" b="1" dirty="0" smtClean="0">
                <a:solidFill>
                  <a:srgbClr val="FFFFFF"/>
                </a:solidFill>
                <a:effectLst>
                  <a:outerShdw blurRad="38100" dist="38100" dir="2700000" algn="tl">
                    <a:srgbClr val="000000">
                      <a:alpha val="43137"/>
                    </a:srgbClr>
                  </a:outerShdw>
                </a:effectLst>
              </a:rPr>
              <a:t> </a:t>
            </a:r>
            <a:r>
              <a:rPr lang="es-MX" sz="2400" b="1" dirty="0">
                <a:solidFill>
                  <a:srgbClr val="FFFFFF"/>
                </a:solidFill>
                <a:effectLst>
                  <a:outerShdw blurRad="38100" dist="38100" dir="2700000" algn="tl">
                    <a:srgbClr val="000000">
                      <a:alpha val="43137"/>
                    </a:srgbClr>
                  </a:outerShdw>
                </a:effectLst>
              </a:rPr>
              <a:t>la representación </a:t>
            </a:r>
            <a:r>
              <a:rPr lang="es-MX" sz="2400" b="1" dirty="0" smtClean="0">
                <a:solidFill>
                  <a:srgbClr val="FFFFFF"/>
                </a:solidFill>
                <a:effectLst>
                  <a:outerShdw blurRad="38100" dist="38100" dir="2700000" algn="tl">
                    <a:srgbClr val="000000">
                      <a:alpha val="43137"/>
                    </a:srgbClr>
                  </a:outerShdw>
                </a:effectLst>
              </a:rPr>
              <a:t>común</a:t>
            </a:r>
            <a:r>
              <a:rPr lang="es-MX" sz="2400" b="1" dirty="0">
                <a:solidFill>
                  <a:srgbClr val="FFFFFF"/>
                </a:solidFill>
                <a:effectLst>
                  <a:outerShdw blurRad="38100" dist="38100" dir="2700000" algn="tl">
                    <a:srgbClr val="000000">
                      <a:alpha val="43137"/>
                    </a:srgbClr>
                  </a:outerShdw>
                </a:effectLst>
              </a:rPr>
              <a:t>, es que el macho es el varón hipersexuado y agresivo que se afirma </a:t>
            </a:r>
            <a:r>
              <a:rPr lang="es-MX" sz="2400" b="1" dirty="0" smtClean="0">
                <a:solidFill>
                  <a:srgbClr val="FFFFFF"/>
                </a:solidFill>
                <a:effectLst>
                  <a:outerShdw blurRad="38100" dist="38100" dir="2700000" algn="tl">
                    <a:srgbClr val="000000">
                      <a:alpha val="43137"/>
                    </a:srgbClr>
                  </a:outerShdw>
                </a:effectLst>
              </a:rPr>
              <a:t>a </a:t>
            </a:r>
            <a:r>
              <a:rPr lang="es-MX" sz="2400" b="1" dirty="0">
                <a:solidFill>
                  <a:srgbClr val="FFFFFF"/>
                </a:solidFill>
                <a:effectLst>
                  <a:outerShdw blurRad="38100" dist="38100" dir="2700000" algn="tl">
                    <a:srgbClr val="000000">
                      <a:alpha val="43137"/>
                    </a:srgbClr>
                  </a:outerShdw>
                </a:effectLst>
              </a:rPr>
              <a:t>través de su potencia sexual (capacidad de conquista), la competencia y la jactancia frente a otros varones </a:t>
            </a:r>
            <a:r>
              <a:rPr lang="es-MX" sz="2400" b="1" dirty="0" smtClean="0">
                <a:solidFill>
                  <a:srgbClr val="FFFFFF"/>
                </a:solidFill>
                <a:effectLst>
                  <a:outerShdw blurRad="38100" dist="38100" dir="2700000" algn="tl">
                    <a:srgbClr val="000000">
                      <a:alpha val="43137"/>
                    </a:srgbClr>
                  </a:outerShdw>
                </a:effectLst>
              </a:rPr>
              <a:t>del </a:t>
            </a:r>
            <a:r>
              <a:rPr lang="es-MX" sz="2400" b="1" dirty="0">
                <a:solidFill>
                  <a:srgbClr val="FFFFFF"/>
                </a:solidFill>
                <a:effectLst>
                  <a:outerShdw blurRad="38100" dist="38100" dir="2700000" algn="tl">
                    <a:srgbClr val="000000">
                      <a:alpha val="43137"/>
                    </a:srgbClr>
                  </a:outerShdw>
                </a:effectLst>
              </a:rPr>
              <a:t>dominio sobre las mujeres de su </a:t>
            </a:r>
            <a:r>
              <a:rPr lang="es-MX" sz="2400" b="1" dirty="0" smtClean="0">
                <a:solidFill>
                  <a:srgbClr val="FFFFFF"/>
                </a:solidFill>
                <a:effectLst>
                  <a:outerShdw blurRad="38100" dist="38100" dir="2700000" algn="tl">
                    <a:srgbClr val="000000">
                      <a:alpha val="43137"/>
                    </a:srgbClr>
                  </a:outerShdw>
                </a:effectLst>
              </a:rPr>
              <a:t>familia… </a:t>
            </a:r>
          </a:p>
          <a:p>
            <a:pPr marL="0" indent="0">
              <a:buNone/>
            </a:pPr>
            <a:r>
              <a:rPr lang="es-MX" sz="2400" b="1" dirty="0" smtClean="0">
                <a:solidFill>
                  <a:srgbClr val="FFFFFF"/>
                </a:solidFill>
                <a:effectLst>
                  <a:outerShdw blurRad="38100" dist="38100" dir="2700000" algn="tl">
                    <a:srgbClr val="000000">
                      <a:alpha val="43137"/>
                    </a:srgbClr>
                  </a:outerShdw>
                </a:effectLst>
              </a:rPr>
              <a:t>(</a:t>
            </a:r>
            <a:r>
              <a:rPr lang="es-MX" sz="2400" b="1" dirty="0">
                <a:solidFill>
                  <a:srgbClr val="FFFFFF"/>
                </a:solidFill>
                <a:effectLst>
                  <a:outerShdw blurRad="38100" dist="38100" dir="2700000" algn="tl">
                    <a:srgbClr val="000000">
                      <a:alpha val="43137"/>
                    </a:srgbClr>
                  </a:outerShdw>
                </a:effectLst>
              </a:rPr>
              <a:t>Fuller, </a:t>
            </a:r>
            <a:r>
              <a:rPr lang="es-MX" sz="2400" b="1" dirty="0" smtClean="0">
                <a:solidFill>
                  <a:srgbClr val="FFFFFF"/>
                </a:solidFill>
                <a:effectLst>
                  <a:outerShdw blurRad="38100" dist="38100" dir="2700000" algn="tl">
                    <a:srgbClr val="000000">
                      <a:alpha val="43137"/>
                    </a:srgbClr>
                  </a:outerShdw>
                </a:effectLst>
              </a:rPr>
              <a:t>1997). </a:t>
            </a:r>
            <a:endParaRPr lang="es-CO" sz="2400" b="1" dirty="0">
              <a:solidFill>
                <a:srgbClr val="FFFFFF"/>
              </a:solidFill>
              <a:effectLst>
                <a:outerShdw blurRad="38100" dist="38100" dir="2700000" algn="tl">
                  <a:srgbClr val="000000">
                    <a:alpha val="43137"/>
                  </a:srgbClr>
                </a:outerShdw>
              </a:effectLst>
            </a:endParaRPr>
          </a:p>
        </p:txBody>
      </p:sp>
      <p:pic>
        <p:nvPicPr>
          <p:cNvPr id="5" name="Imagen 4">
            <a:extLst>
              <a:ext uri="{FF2B5EF4-FFF2-40B4-BE49-F238E27FC236}">
                <a16:creationId xmlns="" xmlns:a16="http://schemas.microsoft.com/office/drawing/2014/main" id="{B76AF4FC-3F6A-45EB-877B-231D5C5D0549}"/>
              </a:ext>
            </a:extLst>
          </p:cNvPr>
          <p:cNvPicPr>
            <a:picLocks noChangeAspect="1"/>
          </p:cNvPicPr>
          <p:nvPr/>
        </p:nvPicPr>
        <p:blipFill rotWithShape="1">
          <a:blip r:embed="rId2"/>
          <a:srcRect l="7472" r="11407"/>
          <a:stretch/>
        </p:blipFill>
        <p:spPr>
          <a:xfrm>
            <a:off x="5220072" y="0"/>
            <a:ext cx="3923928" cy="5543975"/>
          </a:xfrm>
          <a:custGeom>
            <a:avLst/>
            <a:gdLst>
              <a:gd name="connsiteX0" fmla="*/ 0 w 6470464"/>
              <a:gd name="connsiteY0" fmla="*/ 0 h 6856412"/>
              <a:gd name="connsiteX1" fmla="*/ 6470464 w 6470464"/>
              <a:gd name="connsiteY1" fmla="*/ 0 h 6856412"/>
              <a:gd name="connsiteX2" fmla="*/ 6470464 w 6470464"/>
              <a:gd name="connsiteY2" fmla="*/ 6856412 h 6856412"/>
              <a:gd name="connsiteX3" fmla="*/ 753 w 6470464"/>
              <a:gd name="connsiteY3" fmla="*/ 6856412 h 6856412"/>
              <a:gd name="connsiteX4" fmla="*/ 83736 w 6470464"/>
              <a:gd name="connsiteY4" fmla="*/ 6682434 h 6856412"/>
              <a:gd name="connsiteX5" fmla="*/ 777103 w 6470464"/>
              <a:gd name="connsiteY5" fmla="*/ 3428997 h 6856412"/>
              <a:gd name="connsiteX6" fmla="*/ 83736 w 6470464"/>
              <a:gd name="connsiteY6" fmla="*/ 175558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322481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8823C72F-0AFE-4CD9-B859-3ED6F503C582}"/>
              </a:ext>
            </a:extLst>
          </p:cNvPr>
          <p:cNvPicPr>
            <a:picLocks noChangeAspect="1"/>
          </p:cNvPicPr>
          <p:nvPr/>
        </p:nvPicPr>
        <p:blipFill rotWithShape="1">
          <a:blip r:embed="rId3">
            <a:alphaModFix/>
          </a:blip>
          <a:srcRect l="10268" r="11270" b="2"/>
          <a:stretch/>
        </p:blipFill>
        <p:spPr>
          <a:xfrm>
            <a:off x="-137165" y="-164595"/>
            <a:ext cx="4835780" cy="4622292"/>
          </a:xfrm>
          <a:prstGeom prst="rect">
            <a:avLst/>
          </a:prstGeom>
          <a:effectLst>
            <a:softEdge rad="533400"/>
          </a:effectLst>
        </p:spPr>
      </p:pic>
      <p:pic>
        <p:nvPicPr>
          <p:cNvPr id="4" name="Imagen 3">
            <a:extLst>
              <a:ext uri="{FF2B5EF4-FFF2-40B4-BE49-F238E27FC236}">
                <a16:creationId xmlns="" xmlns:a16="http://schemas.microsoft.com/office/drawing/2014/main" id="{790732F1-3079-4261-BF85-431987C65563}"/>
              </a:ext>
            </a:extLst>
          </p:cNvPr>
          <p:cNvPicPr>
            <a:picLocks noChangeAspect="1"/>
          </p:cNvPicPr>
          <p:nvPr/>
        </p:nvPicPr>
        <p:blipFill rotWithShape="1">
          <a:blip r:embed="rId4">
            <a:alphaModFix/>
          </a:blip>
          <a:srcRect l="1396" r="9324" b="3"/>
          <a:stretch/>
        </p:blipFill>
        <p:spPr>
          <a:xfrm>
            <a:off x="-139929" y="3184611"/>
            <a:ext cx="4835780" cy="3845519"/>
          </a:xfrm>
          <a:prstGeom prst="rect">
            <a:avLst/>
          </a:prstGeom>
          <a:effectLst>
            <a:softEdge rad="533400"/>
          </a:effectLst>
        </p:spPr>
      </p:pic>
      <p:pic>
        <p:nvPicPr>
          <p:cNvPr id="10" name="Picture 9">
            <a:extLst>
              <a:ext uri="{FF2B5EF4-FFF2-40B4-BE49-F238E27FC236}">
                <a16:creationId xmlns="" xmlns:a16="http://schemas.microsoft.com/office/drawing/2014/main" id="{D2D2C3D0-D5DB-4464-BB3E-2DF035FDB80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a:extLst>
              <a:ext uri="{FF2B5EF4-FFF2-40B4-BE49-F238E27FC236}">
                <a16:creationId xmlns="" xmlns:a16="http://schemas.microsoft.com/office/drawing/2014/main" id="{D5FC457E-DEC0-4E75-A142-F1F306C70222}"/>
              </a:ext>
            </a:extLst>
          </p:cNvPr>
          <p:cNvSpPr>
            <a:spLocks noGrp="1"/>
          </p:cNvSpPr>
          <p:nvPr>
            <p:ph type="title"/>
          </p:nvPr>
        </p:nvSpPr>
        <p:spPr>
          <a:xfrm>
            <a:off x="4947687" y="593305"/>
            <a:ext cx="3615101" cy="6264695"/>
          </a:xfrm>
        </p:spPr>
        <p:txBody>
          <a:bodyPr vert="horz" lIns="91440" tIns="45720" rIns="91440" bIns="45720" rtlCol="0" anchor="t">
            <a:normAutofit/>
          </a:bodyPr>
          <a:lstStyle/>
          <a:p>
            <a:pPr>
              <a:lnSpc>
                <a:spcPct val="90000"/>
              </a:lnSpc>
            </a:pPr>
            <a:r>
              <a:rPr lang="en-US" sz="3600" b="1" kern="1200" dirty="0">
                <a:solidFill>
                  <a:srgbClr val="000000"/>
                </a:solidFill>
                <a:effectLst>
                  <a:outerShdw blurRad="38100" dist="38100" dir="2700000" algn="tl">
                    <a:srgbClr val="000000">
                      <a:alpha val="43137"/>
                    </a:srgbClr>
                  </a:outerShdw>
                </a:effectLst>
              </a:rPr>
              <a:t>LOS HOMBRES QUE NO CUMPLEN CON LOS MANDATOS DE LA MASCULINIDAD HEGEMÓNICA SON OBJETO DE BURLAS, VIOLENCIAS Y SUBORDINACIÓN</a:t>
            </a:r>
          </a:p>
        </p:txBody>
      </p:sp>
      <p:pic>
        <p:nvPicPr>
          <p:cNvPr id="3" name="Imagen 2">
            <a:extLst>
              <a:ext uri="{FF2B5EF4-FFF2-40B4-BE49-F238E27FC236}">
                <a16:creationId xmlns="" xmlns:a16="http://schemas.microsoft.com/office/drawing/2014/main" id="{16437379-C2A7-4AA6-8E62-4F22249FD25F}"/>
              </a:ext>
            </a:extLst>
          </p:cNvPr>
          <p:cNvPicPr>
            <a:picLocks noChangeAspect="1"/>
          </p:cNvPicPr>
          <p:nvPr/>
        </p:nvPicPr>
        <p:blipFill>
          <a:blip r:embed="rId6"/>
          <a:stretch>
            <a:fillRect/>
          </a:stretch>
        </p:blipFill>
        <p:spPr>
          <a:xfrm>
            <a:off x="2333803" y="3957700"/>
            <a:ext cx="2166189" cy="654607"/>
          </a:xfrm>
          <a:prstGeom prst="rect">
            <a:avLst/>
          </a:prstGeom>
        </p:spPr>
      </p:pic>
      <p:pic>
        <p:nvPicPr>
          <p:cNvPr id="8" name="Imagen 7">
            <a:extLst>
              <a:ext uri="{FF2B5EF4-FFF2-40B4-BE49-F238E27FC236}">
                <a16:creationId xmlns="" xmlns:a16="http://schemas.microsoft.com/office/drawing/2014/main" id="{9E404715-F319-4239-83D2-3FE67591440E}"/>
              </a:ext>
            </a:extLst>
          </p:cNvPr>
          <p:cNvPicPr>
            <a:picLocks noChangeAspect="1"/>
          </p:cNvPicPr>
          <p:nvPr/>
        </p:nvPicPr>
        <p:blipFill>
          <a:blip r:embed="rId7"/>
          <a:stretch>
            <a:fillRect/>
          </a:stretch>
        </p:blipFill>
        <p:spPr>
          <a:xfrm>
            <a:off x="308782" y="2654213"/>
            <a:ext cx="1969179" cy="530398"/>
          </a:xfrm>
          <a:prstGeom prst="rect">
            <a:avLst/>
          </a:prstGeom>
        </p:spPr>
      </p:pic>
      <p:pic>
        <p:nvPicPr>
          <p:cNvPr id="9" name="Imagen 8">
            <a:extLst>
              <a:ext uri="{FF2B5EF4-FFF2-40B4-BE49-F238E27FC236}">
                <a16:creationId xmlns="" xmlns:a16="http://schemas.microsoft.com/office/drawing/2014/main" id="{C3296E04-BC4E-45C3-85D7-1201E393C622}"/>
              </a:ext>
            </a:extLst>
          </p:cNvPr>
          <p:cNvPicPr>
            <a:picLocks noChangeAspect="1"/>
          </p:cNvPicPr>
          <p:nvPr/>
        </p:nvPicPr>
        <p:blipFill>
          <a:blip r:embed="rId8"/>
          <a:stretch>
            <a:fillRect/>
          </a:stretch>
        </p:blipFill>
        <p:spPr>
          <a:xfrm>
            <a:off x="107504" y="6286417"/>
            <a:ext cx="1950889" cy="307874"/>
          </a:xfrm>
          <a:prstGeom prst="rect">
            <a:avLst/>
          </a:prstGeom>
        </p:spPr>
      </p:pic>
      <p:pic>
        <p:nvPicPr>
          <p:cNvPr id="11" name="Imagen 10">
            <a:extLst>
              <a:ext uri="{FF2B5EF4-FFF2-40B4-BE49-F238E27FC236}">
                <a16:creationId xmlns="" xmlns:a16="http://schemas.microsoft.com/office/drawing/2014/main" id="{A19FA353-D286-4255-BE39-44B97616BB38}"/>
              </a:ext>
            </a:extLst>
          </p:cNvPr>
          <p:cNvPicPr>
            <a:picLocks noChangeAspect="1"/>
          </p:cNvPicPr>
          <p:nvPr/>
        </p:nvPicPr>
        <p:blipFill>
          <a:blip r:embed="rId9"/>
          <a:stretch>
            <a:fillRect/>
          </a:stretch>
        </p:blipFill>
        <p:spPr>
          <a:xfrm>
            <a:off x="3065330" y="763104"/>
            <a:ext cx="1749704" cy="499997"/>
          </a:xfrm>
          <a:prstGeom prst="rect">
            <a:avLst/>
          </a:prstGeom>
        </p:spPr>
      </p:pic>
    </p:spTree>
    <p:extLst>
      <p:ext uri="{BB962C8B-B14F-4D97-AF65-F5344CB8AC3E}">
        <p14:creationId xmlns:p14="http://schemas.microsoft.com/office/powerpoint/2010/main" val="106785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8135"/>
          <a:stretch/>
        </p:blipFill>
        <p:spPr>
          <a:xfrm>
            <a:off x="3567038" y="1153579"/>
            <a:ext cx="2652117" cy="3252681"/>
          </a:xfrm>
          <a:prstGeom prst="rect">
            <a:avLst/>
          </a:prstGeom>
        </p:spPr>
      </p:pic>
      <p:pic>
        <p:nvPicPr>
          <p:cNvPr id="5" name="Picture 2" descr="http://i1064.photobucket.com/albums/u368/fredylol/20070718klpprcryc_212_Ies_SCO.jpg"/>
          <p:cNvPicPr>
            <a:picLocks noChangeAspect="1" noChangeArrowheads="1"/>
          </p:cNvPicPr>
          <p:nvPr/>
        </p:nvPicPr>
        <p:blipFill rotWithShape="1">
          <a:blip r:embed="rId3">
            <a:extLst>
              <a:ext uri="{28A0092B-C50C-407E-A947-70E740481C1C}">
                <a14:useLocalDpi xmlns:a14="http://schemas.microsoft.com/office/drawing/2010/main" val="0"/>
              </a:ext>
            </a:extLst>
          </a:blip>
          <a:srcRect t="7500" r="10886"/>
          <a:stretch/>
        </p:blipFill>
        <p:spPr bwMode="auto">
          <a:xfrm rot="191846">
            <a:off x="410743" y="1440503"/>
            <a:ext cx="3022309" cy="252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improvisa.eu/cache_img/EA116_248248_1024_102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47" r="2985" b="19663"/>
          <a:stretch/>
        </p:blipFill>
        <p:spPr bwMode="auto">
          <a:xfrm rot="272977">
            <a:off x="3888868" y="4508126"/>
            <a:ext cx="1779307" cy="194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70756">
            <a:off x="492022" y="4126161"/>
            <a:ext cx="2745656" cy="2056592"/>
          </a:xfrm>
          <a:prstGeom prst="rect">
            <a:avLst/>
          </a:prstGeom>
        </p:spPr>
      </p:pic>
      <p:pic>
        <p:nvPicPr>
          <p:cNvPr id="8" name="Picture 2" descr="http://pichicola.net/wp-content/uploads/2009/09/don-juan.jpg"/>
          <p:cNvPicPr>
            <a:picLocks noChangeAspect="1" noChangeArrowheads="1"/>
          </p:cNvPicPr>
          <p:nvPr/>
        </p:nvPicPr>
        <p:blipFill rotWithShape="1">
          <a:blip r:embed="rId6">
            <a:extLst>
              <a:ext uri="{28A0092B-C50C-407E-A947-70E740481C1C}">
                <a14:useLocalDpi xmlns:a14="http://schemas.microsoft.com/office/drawing/2010/main" val="0"/>
              </a:ext>
            </a:extLst>
          </a:blip>
          <a:srcRect l="18616" r="18595"/>
          <a:stretch/>
        </p:blipFill>
        <p:spPr bwMode="auto">
          <a:xfrm rot="261566">
            <a:off x="6437383" y="1025819"/>
            <a:ext cx="2302021" cy="302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353011" y="123011"/>
            <a:ext cx="8621771" cy="954107"/>
          </a:xfrm>
          <a:prstGeom prst="rect">
            <a:avLst/>
          </a:prstGeom>
          <a:noFill/>
        </p:spPr>
        <p:txBody>
          <a:bodyPr vert="horz" wrap="square" rtlCol="0">
            <a:spAutoFit/>
          </a:bodyPr>
          <a:lstStyle/>
          <a:p>
            <a:pPr algn="ctr"/>
            <a:r>
              <a:rPr lang="es-CO" sz="2800" b="1" dirty="0" smtClean="0">
                <a:latin typeface="Batang" panose="02030600000101010101" pitchFamily="18" charset="-127"/>
                <a:ea typeface="Batang" panose="02030600000101010101" pitchFamily="18" charset="-127"/>
              </a:rPr>
              <a:t>QUE MANDATOS CREES QUE HAY DETRÁS DE ESTOS HOMBRES QUE VES AQUÍ? </a:t>
            </a:r>
            <a:endParaRPr lang="es-CO" sz="2800" b="1" dirty="0">
              <a:latin typeface="Batang" panose="02030600000101010101" pitchFamily="18" charset="-127"/>
              <a:ea typeface="Batang" panose="02030600000101010101" pitchFamily="18" charset="-127"/>
            </a:endParaRPr>
          </a:p>
        </p:txBody>
      </p:sp>
      <p:pic>
        <p:nvPicPr>
          <p:cNvPr id="4" name="Picture 8" descr="http://2.bp.blogspot.com/-yUc24xWBn-c/Uqi1G1dOn7I/AAAAAAAAGyI/pzlLvcvGnvc/s1600/Superman-Reev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03674">
            <a:off x="6329958" y="4135039"/>
            <a:ext cx="2166767" cy="24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819633" y="6262586"/>
            <a:ext cx="1728192" cy="523220"/>
          </a:xfrm>
          <a:prstGeom prst="rect">
            <a:avLst/>
          </a:prstGeom>
          <a:noFill/>
        </p:spPr>
        <p:txBody>
          <a:bodyPr wrap="square" rtlCol="0">
            <a:spAutoFit/>
          </a:bodyPr>
          <a:lstStyle/>
          <a:p>
            <a:r>
              <a:rPr lang="es-CO" sz="2800" dirty="0" smtClean="0"/>
              <a:t>VEAMOS…</a:t>
            </a:r>
            <a:endParaRPr lang="es-CO" sz="2800" dirty="0"/>
          </a:p>
        </p:txBody>
      </p:sp>
    </p:spTree>
    <p:extLst>
      <p:ext uri="{BB962C8B-B14F-4D97-AF65-F5344CB8AC3E}">
        <p14:creationId xmlns:p14="http://schemas.microsoft.com/office/powerpoint/2010/main" val="361465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899592" y="404664"/>
            <a:ext cx="7384479" cy="5929312"/>
          </a:xfrm>
        </p:spPr>
        <p:txBody>
          <a:bodyPr/>
          <a:lstStyle/>
          <a:p>
            <a:pPr marL="0" indent="0" algn="ctr">
              <a:buFont typeface="Wingdings 2" panose="05020102010507070707" pitchFamily="18" charset="2"/>
              <a:buNone/>
              <a:defRPr/>
            </a:pPr>
            <a:r>
              <a:rPr lang="es-CO" altLang="es-CO" sz="2600" b="1" dirty="0" smtClean="0">
                <a:latin typeface="Calibri" panose="020F0502020204030204" pitchFamily="34" charset="0"/>
              </a:rPr>
              <a:t>¿Qué son los arquetipos?</a:t>
            </a:r>
          </a:p>
          <a:p>
            <a:pPr marL="0" indent="0" algn="ctr">
              <a:buFont typeface="Wingdings 2" panose="05020102010507070707" pitchFamily="18" charset="2"/>
              <a:buNone/>
              <a:defRPr/>
            </a:pPr>
            <a:endParaRPr lang="es-CO" altLang="es-CO" sz="2600" b="1" dirty="0" smtClean="0">
              <a:latin typeface="Calibri" panose="020F0502020204030204" pitchFamily="34" charset="0"/>
            </a:endParaRPr>
          </a:p>
          <a:p>
            <a:pPr marL="0" indent="0" algn="ctr">
              <a:buFont typeface="Wingdings 2" panose="05020102010507070707" pitchFamily="18" charset="2"/>
              <a:buNone/>
              <a:defRPr/>
            </a:pPr>
            <a:r>
              <a:rPr lang="es-CO" altLang="es-CO" sz="2600" dirty="0" smtClean="0">
                <a:latin typeface="Calibri" panose="020F0502020204030204" pitchFamily="34" charset="0"/>
              </a:rPr>
              <a:t>Modelos colectivos que reflejan imágenes</a:t>
            </a:r>
            <a:r>
              <a:rPr lang="es-CO" sz="2600" dirty="0" smtClean="0"/>
              <a:t> que se alimentan de ideas de las cuales </a:t>
            </a:r>
            <a:r>
              <a:rPr lang="es-CO" sz="2600" dirty="0"/>
              <a:t>se derivan </a:t>
            </a:r>
            <a:r>
              <a:rPr lang="es-CO" sz="2600" dirty="0" smtClean="0"/>
              <a:t>pensamientos, formas de sentir y actitudes </a:t>
            </a:r>
            <a:r>
              <a:rPr lang="es-CO" sz="2600" dirty="0"/>
              <a:t>propias de cada individuo, </a:t>
            </a:r>
            <a:r>
              <a:rPr lang="es-CO" sz="2600" dirty="0" smtClean="0"/>
              <a:t>colectivo, sociedad y sistema.</a:t>
            </a:r>
          </a:p>
          <a:p>
            <a:pPr marL="0" indent="0" algn="just">
              <a:buFont typeface="Wingdings 2" panose="05020102010507070707" pitchFamily="18" charset="2"/>
              <a:buNone/>
              <a:defRPr/>
            </a:pPr>
            <a:endParaRPr lang="es-CO" altLang="es-CO" sz="2600" dirty="0" smtClean="0">
              <a:latin typeface="Calibri" panose="020F0502020204030204" pitchFamily="34" charset="0"/>
            </a:endParaRPr>
          </a:p>
          <a:p>
            <a:pPr marL="0" indent="0" algn="just">
              <a:buFont typeface="Wingdings 2" panose="05020102010507070707" pitchFamily="18" charset="2"/>
              <a:buNone/>
              <a:defRPr/>
            </a:pPr>
            <a:r>
              <a:rPr lang="es-CO" altLang="es-CO" sz="2600" dirty="0" smtClean="0">
                <a:latin typeface="Calibri" panose="020F0502020204030204" pitchFamily="34" charset="0"/>
              </a:rPr>
              <a:t>Ejemplos de arquetipos comunes en muchas culturas:</a:t>
            </a:r>
          </a:p>
          <a:p>
            <a:pPr marL="342900" indent="-342900" algn="just">
              <a:buFontTx/>
              <a:buChar char="-"/>
              <a:defRPr/>
            </a:pPr>
            <a:r>
              <a:rPr lang="es-CO" altLang="es-CO" sz="2600" dirty="0" smtClean="0">
                <a:latin typeface="Calibri" panose="020F0502020204030204" pitchFamily="34" charset="0"/>
              </a:rPr>
              <a:t>La familia</a:t>
            </a:r>
          </a:p>
          <a:p>
            <a:pPr marL="342900" indent="-342900" algn="just">
              <a:buFontTx/>
              <a:buChar char="-"/>
              <a:defRPr/>
            </a:pPr>
            <a:r>
              <a:rPr lang="es-CO" altLang="es-CO" sz="2600" dirty="0" smtClean="0">
                <a:latin typeface="Calibri" panose="020F0502020204030204" pitchFamily="34" charset="0"/>
              </a:rPr>
              <a:t>El héroe</a:t>
            </a:r>
          </a:p>
          <a:p>
            <a:pPr marL="342900" indent="-342900" algn="just">
              <a:buFontTx/>
              <a:buChar char="-"/>
              <a:defRPr/>
            </a:pPr>
            <a:r>
              <a:rPr lang="es-CO" altLang="es-CO" sz="2600" dirty="0" smtClean="0">
                <a:latin typeface="Calibri" panose="020F0502020204030204" pitchFamily="34" charset="0"/>
              </a:rPr>
              <a:t>La sombra</a:t>
            </a:r>
          </a:p>
          <a:p>
            <a:pPr marL="342900" indent="-342900" algn="just">
              <a:buFontTx/>
              <a:buChar char="-"/>
              <a:defRPr/>
            </a:pPr>
            <a:r>
              <a:rPr lang="es-CO" altLang="es-CO" sz="2600" dirty="0" smtClean="0">
                <a:latin typeface="Calibri" panose="020F0502020204030204" pitchFamily="34" charset="0"/>
              </a:rPr>
              <a:t>La virgen</a:t>
            </a:r>
          </a:p>
          <a:p>
            <a:pPr marL="342900" indent="-342900" algn="just">
              <a:buFontTx/>
              <a:buChar char="-"/>
              <a:defRPr/>
            </a:pPr>
            <a:endParaRPr lang="es-CO" altLang="es-CO" sz="2400" dirty="0" smtClean="0">
              <a:latin typeface="Calibri" panose="020F0502020204030204" pitchFamily="34" charset="0"/>
            </a:endParaRPr>
          </a:p>
        </p:txBody>
      </p:sp>
      <p:pic>
        <p:nvPicPr>
          <p:cNvPr id="3" name="Picture 30" descr="https://pbs.twimg.com/profile_images/483218385577074688/S8KiBv6U.jpeg"/>
          <p:cNvPicPr>
            <a:picLocks noChangeAspect="1" noChangeArrowheads="1"/>
          </p:cNvPicPr>
          <p:nvPr/>
        </p:nvPicPr>
        <p:blipFill rotWithShape="1">
          <a:blip r:embed="rId2">
            <a:extLst>
              <a:ext uri="{28A0092B-C50C-407E-A947-70E740481C1C}">
                <a14:useLocalDpi xmlns:a14="http://schemas.microsoft.com/office/drawing/2010/main" val="0"/>
              </a:ext>
            </a:extLst>
          </a:blip>
          <a:srcRect r="2616"/>
          <a:stretch/>
        </p:blipFill>
        <p:spPr bwMode="auto">
          <a:xfrm>
            <a:off x="6948264" y="4306319"/>
            <a:ext cx="1535179" cy="1728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7046" t="5064" r="7046"/>
          <a:stretch/>
        </p:blipFill>
        <p:spPr>
          <a:xfrm>
            <a:off x="5314919" y="4509120"/>
            <a:ext cx="1152128" cy="2068969"/>
          </a:xfrm>
          <a:prstGeom prst="rect">
            <a:avLst/>
          </a:prstGeom>
          <a:ln>
            <a:noFill/>
          </a:ln>
          <a:effectLst>
            <a:softEdge rad="112500"/>
          </a:effectLst>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16400" r="16400"/>
          <a:stretch/>
        </p:blipFill>
        <p:spPr>
          <a:xfrm>
            <a:off x="3431520" y="4221088"/>
            <a:ext cx="1218503" cy="1813275"/>
          </a:xfrm>
          <a:prstGeom prst="rect">
            <a:avLst/>
          </a:prstGeom>
          <a:ln>
            <a:noFill/>
          </a:ln>
          <a:effectLst>
            <a:softEdge rad="112500"/>
          </a:effectLst>
        </p:spPr>
      </p:pic>
    </p:spTree>
    <p:extLst>
      <p:ext uri="{BB962C8B-B14F-4D97-AF65-F5344CB8AC3E}">
        <p14:creationId xmlns:p14="http://schemas.microsoft.com/office/powerpoint/2010/main" val="263030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971600" y="332656"/>
            <a:ext cx="7417568" cy="6167437"/>
          </a:xfrm>
        </p:spPr>
        <p:txBody>
          <a:bodyPr>
            <a:normAutofit lnSpcReduction="10000"/>
          </a:bodyPr>
          <a:lstStyle/>
          <a:p>
            <a:pPr marL="0" indent="0" algn="ctr">
              <a:buFont typeface="Wingdings 2" panose="05020102010507070707" pitchFamily="18" charset="2"/>
              <a:buNone/>
            </a:pPr>
            <a:endParaRPr lang="es-CO" altLang="es-CO" sz="2400" b="1" dirty="0" smtClean="0"/>
          </a:p>
          <a:p>
            <a:pPr marL="0" indent="0" algn="ctr">
              <a:buFont typeface="Wingdings 2" panose="05020102010507070707" pitchFamily="18" charset="2"/>
              <a:buNone/>
            </a:pPr>
            <a:r>
              <a:rPr lang="es-CO" altLang="es-CO" sz="3600" b="1" dirty="0" smtClean="0">
                <a:latin typeface="Calibri" panose="020F0502020204030204" pitchFamily="34" charset="0"/>
              </a:rPr>
              <a:t>¿Qué son los arquetipos</a:t>
            </a:r>
          </a:p>
          <a:p>
            <a:pPr marL="0" indent="0" algn="ctr">
              <a:buFont typeface="Wingdings 2" panose="05020102010507070707" pitchFamily="18" charset="2"/>
              <a:buNone/>
            </a:pPr>
            <a:r>
              <a:rPr lang="es-CO" altLang="es-CO" sz="3600" b="1" dirty="0" smtClean="0">
                <a:latin typeface="Calibri" panose="020F0502020204030204" pitchFamily="34" charset="0"/>
              </a:rPr>
              <a:t>de la masculinidad?</a:t>
            </a:r>
          </a:p>
          <a:p>
            <a:pPr marL="0" indent="0" algn="ctr">
              <a:buFont typeface="Wingdings 2" panose="05020102010507070707" pitchFamily="18" charset="2"/>
              <a:buNone/>
            </a:pPr>
            <a:r>
              <a:rPr lang="es-CO" altLang="es-CO" sz="2800" dirty="0" smtClean="0">
                <a:latin typeface="Calibri" panose="020F0502020204030204" pitchFamily="34" charset="0"/>
              </a:rPr>
              <a:t>Los </a:t>
            </a:r>
            <a:r>
              <a:rPr lang="es-CO" altLang="es-CO" sz="2800" dirty="0" smtClean="0">
                <a:latin typeface="Calibri" panose="020F0502020204030204" pitchFamily="34" charset="0"/>
              </a:rPr>
              <a:t>arquetipos de la masculinidad se refieren  a  las imágenes que están presentes en mitos, cuentos, leyendas y en la cultura en general, que operan, con gran fuerza, como una serie de mandatos que obligan o presionan a los hombres a sentir, pensar y actuar según valores dominantes</a:t>
            </a:r>
            <a:r>
              <a:rPr lang="es-CO" altLang="es-CO" sz="2800" dirty="0" smtClean="0">
                <a:latin typeface="Calibri" panose="020F0502020204030204" pitchFamily="34" charset="0"/>
              </a:rPr>
              <a:t>.</a:t>
            </a:r>
          </a:p>
          <a:p>
            <a:pPr marL="0" indent="0" algn="ctr">
              <a:buFont typeface="Wingdings 2" panose="05020102010507070707" pitchFamily="18" charset="2"/>
              <a:buNone/>
            </a:pPr>
            <a:r>
              <a:rPr lang="es-CO" altLang="es-CO" sz="2800" dirty="0" smtClean="0">
                <a:latin typeface="Calibri" panose="020F0502020204030204" pitchFamily="34" charset="0"/>
              </a:rPr>
              <a:t>Estos mandatos traen consecuencias negativas para los hombres que los encarnan como para el resto de las personas que los soportan.</a:t>
            </a:r>
            <a:endParaRPr lang="es-CO" altLang="es-CO" sz="2800" dirty="0" smtClean="0">
              <a:latin typeface="Calibri" panose="020F0502020204030204" pitchFamily="34" charset="0"/>
            </a:endParaRPr>
          </a:p>
        </p:txBody>
      </p:sp>
    </p:spTree>
    <p:extLst>
      <p:ext uri="{BB962C8B-B14F-4D97-AF65-F5344CB8AC3E}">
        <p14:creationId xmlns:p14="http://schemas.microsoft.com/office/powerpoint/2010/main" val="37600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835150" y="1268760"/>
            <a:ext cx="6624638" cy="5255865"/>
          </a:xfrm>
        </p:spPr>
        <p:txBody>
          <a:bodyPr/>
          <a:lstStyle/>
          <a:p>
            <a:pPr marL="0" indent="0">
              <a:buFont typeface="Wingdings 2" panose="05020102010507070707" pitchFamily="18" charset="2"/>
              <a:buNone/>
            </a:pPr>
            <a:endParaRPr lang="es-CO" altLang="es-CO" sz="2400" b="1" dirty="0" smtClean="0"/>
          </a:p>
          <a:p>
            <a:pPr marL="0" indent="0" algn="ctr">
              <a:buFont typeface="Wingdings 2" panose="05020102010507070707" pitchFamily="18" charset="2"/>
              <a:buNone/>
            </a:pPr>
            <a:endParaRPr lang="es-CO" altLang="es-CO" sz="2400" dirty="0" smtClean="0"/>
          </a:p>
          <a:p>
            <a:pPr marL="0" indent="0" algn="ctr">
              <a:buFont typeface="Wingdings 2" panose="05020102010507070707" pitchFamily="18" charset="2"/>
              <a:buNone/>
            </a:pPr>
            <a:endParaRPr lang="es-CO" altLang="es-CO" sz="2400" dirty="0" smtClean="0"/>
          </a:p>
          <a:p>
            <a:pPr marL="0" indent="0" algn="r">
              <a:buFont typeface="Wingdings 2" panose="05020102010507070707" pitchFamily="18" charset="2"/>
              <a:buNone/>
            </a:pPr>
            <a:r>
              <a:rPr lang="es-CO" altLang="es-CO" sz="2800" dirty="0" smtClean="0">
                <a:latin typeface="Calibri" panose="020F0502020204030204" pitchFamily="34" charset="0"/>
              </a:rPr>
              <a:t>Gillette y Moore (1993), encontraron que las características de la masculinidad pueden ser resumidas alrededor de cuatro arquetipos fundamentales: </a:t>
            </a:r>
          </a:p>
        </p:txBody>
      </p:sp>
    </p:spTree>
    <p:extLst>
      <p:ext uri="{BB962C8B-B14F-4D97-AF65-F5344CB8AC3E}">
        <p14:creationId xmlns:p14="http://schemas.microsoft.com/office/powerpoint/2010/main" val="790309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5670" y="184657"/>
            <a:ext cx="2591941" cy="865188"/>
          </a:xfrm>
        </p:spPr>
        <p:txBody>
          <a:bodyPr/>
          <a:lstStyle/>
          <a:p>
            <a:pPr marL="0" indent="0" algn="ctr">
              <a:buFont typeface="Wingdings 2" panose="05020102010507070707" pitchFamily="18" charset="2"/>
              <a:buNone/>
            </a:pPr>
            <a:r>
              <a:rPr lang="es-CO" altLang="es-CO" b="1" dirty="0" smtClean="0"/>
              <a:t>EL REY</a:t>
            </a:r>
          </a:p>
        </p:txBody>
      </p:sp>
      <p:pic>
        <p:nvPicPr>
          <p:cNvPr id="15363" name="Picture 6" descr="http://cdn.revistagq.com/uploads/images/thumbs/201404/rey_espana_1743_645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07704" y="1249274"/>
            <a:ext cx="5842628" cy="439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267744" y="407497"/>
            <a:ext cx="5338572" cy="646331"/>
          </a:xfrm>
          <a:prstGeom prst="rect">
            <a:avLst/>
          </a:prstGeom>
        </p:spPr>
        <p:txBody>
          <a:bodyPr wrap="square">
            <a:spAutoFit/>
          </a:bodyPr>
          <a:lstStyle/>
          <a:p>
            <a:r>
              <a:rPr lang="es-CO" altLang="es-CO" dirty="0" smtClean="0">
                <a:latin typeface="Calibri" panose="020F0502020204030204" pitchFamily="34" charset="0"/>
              </a:rPr>
              <a:t>“</a:t>
            </a:r>
            <a:r>
              <a:rPr lang="es-CO" altLang="es-CO" dirty="0">
                <a:latin typeface="Calibri" panose="020F0502020204030204" pitchFamily="34" charset="0"/>
              </a:rPr>
              <a:t>Nace un hombre, nace un Rey”. Desde niño </a:t>
            </a:r>
            <a:r>
              <a:rPr lang="es-CO" altLang="es-CO" dirty="0" smtClean="0">
                <a:latin typeface="Calibri" panose="020F0502020204030204" pitchFamily="34" charset="0"/>
              </a:rPr>
              <a:t>a este </a:t>
            </a:r>
            <a:r>
              <a:rPr lang="es-CO" altLang="es-CO" dirty="0">
                <a:latin typeface="Calibri" panose="020F0502020204030204" pitchFamily="34" charset="0"/>
              </a:rPr>
              <a:t>hombre </a:t>
            </a:r>
            <a:r>
              <a:rPr lang="es-CO" altLang="es-CO" dirty="0" smtClean="0">
                <a:latin typeface="Calibri" panose="020F0502020204030204" pitchFamily="34" charset="0"/>
              </a:rPr>
              <a:t>las </a:t>
            </a:r>
            <a:r>
              <a:rPr lang="es-CO" altLang="es-CO" dirty="0">
                <a:latin typeface="Calibri" panose="020F0502020204030204" pitchFamily="34" charset="0"/>
              </a:rPr>
              <a:t>demás personas deben tratarlo como tal. </a:t>
            </a:r>
          </a:p>
        </p:txBody>
      </p:sp>
    </p:spTree>
    <p:extLst>
      <p:ext uri="{BB962C8B-B14F-4D97-AF65-F5344CB8AC3E}">
        <p14:creationId xmlns:p14="http://schemas.microsoft.com/office/powerpoint/2010/main" val="2215620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67544" y="663325"/>
            <a:ext cx="4608512" cy="5378277"/>
          </a:xfrm>
        </p:spPr>
        <p:txBody>
          <a:bodyPr>
            <a:normAutofit/>
          </a:bodyPr>
          <a:lstStyle/>
          <a:p>
            <a:pPr marL="0" indent="0">
              <a:buFont typeface="Wingdings 2" panose="05020102010507070707" pitchFamily="18" charset="2"/>
              <a:buNone/>
              <a:defRPr/>
            </a:pPr>
            <a:r>
              <a:rPr lang="es-CO" sz="2000" dirty="0" smtClean="0">
                <a:latin typeface="Calibri" panose="020F0502020204030204" pitchFamily="34" charset="0"/>
              </a:rPr>
              <a:t>Yo soy el Rey:</a:t>
            </a:r>
          </a:p>
          <a:p>
            <a:pPr marL="0" indent="0">
              <a:buFont typeface="Wingdings 2" panose="05020102010507070707" pitchFamily="18" charset="2"/>
              <a:buNone/>
              <a:defRPr/>
            </a:pPr>
            <a:r>
              <a:rPr lang="es-CO" sz="2000" dirty="0" smtClean="0">
                <a:latin typeface="Calibri" panose="020F0502020204030204" pitchFamily="34" charset="0"/>
              </a:rPr>
              <a:t> </a:t>
            </a:r>
          </a:p>
          <a:p>
            <a:pPr marL="342900" indent="-342900">
              <a:defRPr/>
            </a:pPr>
            <a:r>
              <a:rPr lang="es-CO" sz="2000" dirty="0" smtClean="0">
                <a:latin typeface="Calibri" panose="020F0502020204030204" pitchFamily="34" charset="0"/>
              </a:rPr>
              <a:t>Me tienen que obedecer.</a:t>
            </a:r>
          </a:p>
          <a:p>
            <a:pPr marL="342900" indent="-342900">
              <a:defRPr/>
            </a:pPr>
            <a:r>
              <a:rPr lang="es-CO" sz="2000" dirty="0" smtClean="0">
                <a:latin typeface="Calibri" panose="020F0502020204030204" pitchFamily="34" charset="0"/>
              </a:rPr>
              <a:t>Aquí mando yo.</a:t>
            </a:r>
          </a:p>
          <a:p>
            <a:pPr marL="342900" indent="-342900">
              <a:defRPr/>
            </a:pPr>
            <a:r>
              <a:rPr lang="es-CO" sz="2000" dirty="0" smtClean="0">
                <a:latin typeface="Calibri" panose="020F0502020204030204" pitchFamily="34" charset="0"/>
              </a:rPr>
              <a:t>Se hace lo que yo digo.</a:t>
            </a:r>
          </a:p>
          <a:p>
            <a:pPr marL="342900" indent="-342900">
              <a:defRPr/>
            </a:pPr>
            <a:r>
              <a:rPr lang="es-CO" sz="2000" dirty="0" smtClean="0">
                <a:latin typeface="Calibri" panose="020F0502020204030204" pitchFamily="34" charset="0"/>
              </a:rPr>
              <a:t>No escucho, hago preguntas y doy órdenes.</a:t>
            </a:r>
          </a:p>
          <a:p>
            <a:pPr marL="342900" indent="-342900">
              <a:defRPr/>
            </a:pPr>
            <a:r>
              <a:rPr lang="es-CO" sz="2000" dirty="0" smtClean="0">
                <a:latin typeface="Calibri" panose="020F0502020204030204" pitchFamily="34" charset="0"/>
              </a:rPr>
              <a:t>Me gusta tener el poder, sea para mandar o para ayudar. </a:t>
            </a:r>
          </a:p>
          <a:p>
            <a:pPr marL="342900" indent="-342900">
              <a:defRPr/>
            </a:pPr>
            <a:r>
              <a:rPr lang="es-CO" sz="2000" dirty="0" smtClean="0">
                <a:latin typeface="Calibri" panose="020F0502020204030204" pitchFamily="34" charset="0"/>
              </a:rPr>
              <a:t>También me gusta coordinar, dirigir a las personas  para que logren sus objetivos. </a:t>
            </a:r>
          </a:p>
          <a:p>
            <a:pPr marL="342900" indent="-342900">
              <a:defRPr/>
            </a:pPr>
            <a:r>
              <a:rPr lang="es-CO" sz="2000" dirty="0" smtClean="0">
                <a:latin typeface="Calibri" panose="020F0502020204030204" pitchFamily="34" charset="0"/>
              </a:rPr>
              <a:t>Me gusta sobresalir.</a:t>
            </a:r>
          </a:p>
          <a:p>
            <a:pPr marL="342900" indent="-342900">
              <a:defRPr/>
            </a:pPr>
            <a:r>
              <a:rPr lang="es-CO" sz="2000" dirty="0" smtClean="0">
                <a:latin typeface="Calibri" panose="020F0502020204030204" pitchFamily="34" charset="0"/>
              </a:rPr>
              <a:t>Me gusta que actúen a mi ritmo.</a:t>
            </a:r>
          </a:p>
          <a:p>
            <a:pPr marL="342900" indent="-342900">
              <a:defRPr/>
            </a:pPr>
            <a:r>
              <a:rPr lang="es-CO" sz="2000" dirty="0" smtClean="0">
                <a:latin typeface="Calibri" panose="020F0502020204030204" pitchFamily="34" charset="0"/>
              </a:rPr>
              <a:t>Soy muy exigente.</a:t>
            </a:r>
          </a:p>
          <a:p>
            <a:pPr marL="0" indent="0">
              <a:buFont typeface="Wingdings 2" panose="05020102010507070707" pitchFamily="18" charset="2"/>
              <a:buNone/>
              <a:defRPr/>
            </a:pPr>
            <a:endParaRPr lang="es-CO" sz="2800" dirty="0" smtClean="0">
              <a:latin typeface="Calibri" panose="020F0502020204030204" pitchFamily="34" charset="0"/>
            </a:endParaRPr>
          </a:p>
          <a:p>
            <a:pPr marL="0" indent="0">
              <a:buFont typeface="Wingdings 2" panose="05020102010507070707" pitchFamily="18" charset="2"/>
              <a:buNone/>
              <a:defRPr/>
            </a:pPr>
            <a:endParaRPr lang="es-CO" altLang="es-CO" sz="2800" dirty="0">
              <a:latin typeface="Calibri" panose="020F0502020204030204" pitchFamily="34" charset="0"/>
            </a:endParaRPr>
          </a:p>
          <a:p>
            <a:pPr marL="0" indent="0">
              <a:buFont typeface="Wingdings 2" panose="05020102010507070707" pitchFamily="18" charset="2"/>
              <a:buNone/>
              <a:defRPr/>
            </a:pPr>
            <a:endParaRPr lang="es-CO" altLang="es-CO" sz="2800" dirty="0" smtClean="0">
              <a:latin typeface="Calibri" panose="020F0502020204030204" pitchFamily="34" charset="0"/>
            </a:endParaRPr>
          </a:p>
        </p:txBody>
      </p:sp>
      <p:pic>
        <p:nvPicPr>
          <p:cNvPr id="3" name="Picture 6" descr="http://cdn.revistagq.com/uploads/images/thumbs/201404/rey_espana_1743_645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64088" y="984113"/>
            <a:ext cx="3327219" cy="250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5479525" y="3645024"/>
            <a:ext cx="3096344" cy="1754326"/>
          </a:xfrm>
          <a:prstGeom prst="rect">
            <a:avLst/>
          </a:prstGeom>
          <a:noFill/>
        </p:spPr>
        <p:txBody>
          <a:bodyPr wrap="square" rtlCol="0">
            <a:spAutoFit/>
          </a:bodyPr>
          <a:lstStyle/>
          <a:p>
            <a:pPr algn="ctr"/>
            <a:r>
              <a:rPr lang="es-CO" dirty="0" smtClean="0">
                <a:latin typeface="Calibri" panose="020F0502020204030204" pitchFamily="34" charset="0"/>
              </a:rPr>
              <a:t>Busca </a:t>
            </a:r>
            <a:r>
              <a:rPr lang="es-CO" dirty="0">
                <a:latin typeface="Calibri" panose="020F0502020204030204" pitchFamily="34" charset="0"/>
              </a:rPr>
              <a:t>permanentemente ejercer el poder, el control o el dominio, porque necesita que se le obedezca y que se le reconozca su autoridad.</a:t>
            </a:r>
          </a:p>
          <a:p>
            <a:endParaRPr lang="es-CO" dirty="0"/>
          </a:p>
        </p:txBody>
      </p:sp>
      <p:sp>
        <p:nvSpPr>
          <p:cNvPr id="5" name="Rectangle 3"/>
          <p:cNvSpPr txBox="1">
            <a:spLocks noChangeArrowheads="1"/>
          </p:cNvSpPr>
          <p:nvPr/>
        </p:nvSpPr>
        <p:spPr>
          <a:xfrm>
            <a:off x="3275856" y="118925"/>
            <a:ext cx="2591941" cy="8651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2" panose="05020102010507070707" pitchFamily="18" charset="2"/>
              <a:buNone/>
            </a:pPr>
            <a:r>
              <a:rPr lang="es-CO" altLang="es-CO" b="1" dirty="0" smtClean="0"/>
              <a:t>EL REY</a:t>
            </a:r>
          </a:p>
        </p:txBody>
      </p:sp>
    </p:spTree>
    <p:extLst>
      <p:ext uri="{BB962C8B-B14F-4D97-AF65-F5344CB8AC3E}">
        <p14:creationId xmlns:p14="http://schemas.microsoft.com/office/powerpoint/2010/main" val="3570693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1698</Words>
  <Application>Microsoft Office PowerPoint</Application>
  <PresentationFormat>Presentación en pantalla (4:3)</PresentationFormat>
  <Paragraphs>130</Paragraphs>
  <Slides>28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Batang</vt:lpstr>
      <vt:lpstr>Algerian</vt:lpstr>
      <vt:lpstr>Arial</vt:lpstr>
      <vt:lpstr>Calibri</vt:lpstr>
      <vt:lpstr>Wingdings 2</vt:lpstr>
      <vt:lpstr>Tema de Office</vt:lpstr>
      <vt:lpstr>Presentación de PowerPoint</vt:lpstr>
      <vt:lpstr>Presentación de PowerPoint</vt:lpstr>
      <vt:lpstr>LOS HOMBRES QUE NO CUMPLEN CON LOS MANDATOS DE LA MASCULINIDAD HEGEMÓNICA SON OBJETO DE BURLAS, VIOLENCIAS Y SUBORDINACIÓN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¿CUÁLES SON LOS PILARES EN LOS QUE SE SUSTENTA LA MASCULINIDAD HEGEMÓNICA?</vt:lpstr>
      <vt:lpstr>Presentación de PowerPoint</vt:lpstr>
      <vt:lpstr>¿CÓMO SE APRENDE?</vt:lpstr>
      <vt:lpstr>¿QUÉ GENERA?</vt:lpstr>
      <vt:lpstr>Presentación de PowerPoint</vt:lpstr>
      <vt:lpstr>Presentación de PowerPoint</vt:lpstr>
      <vt:lpstr>Presentación de PowerPoint</vt:lpstr>
      <vt:lpstr>2. El trabajo en la vida de los hombres y el lugar de las mujeres en la sociedad </vt:lpstr>
      <vt:lpstr>¿DE DÓNDE VIENE ESTA IDEA DEL ROL PROVEEDOR DE LOS HOMBRES?</vt:lpstr>
      <vt:lpstr>DIVISIÓN DE ESFERAS PÚBLICA Y PRIVADA </vt:lpstr>
      <vt:lpstr>Presentación de PowerPoint</vt:lpstr>
      <vt:lpstr>3.  Sexualidad masculina,  entre la hipersexualidad y la homofobia</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Pepa Pombo</dc:creator>
  <cp:lastModifiedBy>intel8.1UEFI</cp:lastModifiedBy>
  <cp:revision>48</cp:revision>
  <dcterms:created xsi:type="dcterms:W3CDTF">2019-10-30T05:13:53Z</dcterms:created>
  <dcterms:modified xsi:type="dcterms:W3CDTF">2020-06-20T10:02:43Z</dcterms:modified>
</cp:coreProperties>
</file>